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  <p:embeddedFont>
      <p:font typeface="Raleway" panose="020B0503030101060003" pitchFamily="34" charset="77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B6C1DE-B327-4F68-BF78-1772A72A1B20}">
  <a:tblStyle styleId="{49B6C1DE-B327-4F68-BF78-1772A72A1B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7"/>
    <p:restoredTop sz="94679"/>
  </p:normalViewPr>
  <p:slideViewPr>
    <p:cSldViewPr snapToGrid="0">
      <p:cViewPr varScale="1">
        <p:scale>
          <a:sx n="117" d="100"/>
          <a:sy n="117" d="100"/>
        </p:scale>
        <p:origin x="6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e3c6044cb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e3c6044cb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Megan</a:t>
            </a:r>
            <a:endParaRPr sz="1000"/>
          </a:p>
        </p:txBody>
      </p:sp>
      <p:sp>
        <p:nvSpPr>
          <p:cNvPr id="493" name="Google Shape;493;g3e3c6044cb_0_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e3c6044cb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2" name="Google Shape;502;g3e3c6044cb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  <p:sp>
        <p:nvSpPr>
          <p:cNvPr id="503" name="Google Shape;503;g3e3c6044cb_0_2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cd513ebf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1" name="Google Shape;561;g3cd513ebf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</p:txBody>
      </p:sp>
      <p:sp>
        <p:nvSpPr>
          <p:cNvPr id="562" name="Google Shape;562;g3cd513ebf6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e3c6044cb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e3c6044cb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Aaron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Change CNT to hydrophilic to help ease Sulfur loading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Introduce defects to the CNT to help Sulfur load to the outside and inside of the CNT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</p:txBody>
      </p:sp>
      <p:sp>
        <p:nvSpPr>
          <p:cNvPr id="609" name="Google Shape;609;g3e3c6044cb_0_6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e3c6044cb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e3c6044cb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Megan 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Change CNT to hydrophilic to help ease Sulfur loading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Introduce defects to the CNT to help Sulfur load to the outside and inside of the CNT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Uses different charging frequencies to measure electrochemical cell properties: resistance and ion conductivity.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</p:txBody>
      </p:sp>
      <p:sp>
        <p:nvSpPr>
          <p:cNvPr id="634" name="Google Shape;634;g3e3c6044cb_0_6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c917e6a9c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c917e6a9c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</p:txBody>
      </p:sp>
      <p:sp>
        <p:nvSpPr>
          <p:cNvPr id="661" name="Google Shape;661;g3c917e6a9c_1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cfe5f1b6d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cfe5f1b6d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Assembly of Hybrid Cathode: Attempted different spinning techniques by varying linear feed and rotation rates.</a:t>
            </a:r>
            <a:endParaRPr/>
          </a:p>
        </p:txBody>
      </p:sp>
      <p:sp>
        <p:nvSpPr>
          <p:cNvPr id="695" name="Google Shape;695;g3cfe5f1b6d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e447e97b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e447e97b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Aaron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Uses different charging frequencies to measure electrochemical cell properties: resistance and ion conductivity.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</p:txBody>
      </p:sp>
      <p:sp>
        <p:nvSpPr>
          <p:cNvPr id="724" name="Google Shape;724;g3e447e97b4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e3c6044cb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e3c6044cb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  <p:sp>
        <p:nvSpPr>
          <p:cNvPr id="746" name="Google Shape;746;g3e3c6044cb_0_6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e447e97b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3e447e97b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Aaron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Uses different charging frequencies to measure electrochemical cell properties: resistance and ion conductivity.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</p:txBody>
      </p:sp>
      <p:sp>
        <p:nvSpPr>
          <p:cNvPr id="771" name="Google Shape;771;g3e447e97b4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917e6a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c917e6a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  <p:sp>
        <p:nvSpPr>
          <p:cNvPr id="93" name="Google Shape;93;g3c917e6a9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e3c6044c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e3c6044c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3e3c6044cb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e3c6044cb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e3c6044cb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</p:txBody>
      </p:sp>
      <p:sp>
        <p:nvSpPr>
          <p:cNvPr id="842" name="Google Shape;842;g3e3c6044cb_0_8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cb82c474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cb82c474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</p:txBody>
      </p:sp>
      <p:sp>
        <p:nvSpPr>
          <p:cNvPr id="901" name="Google Shape;901;g3cb82c474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066dcbf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066dcbf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Megan</a:t>
            </a:r>
            <a:endParaRPr sz="1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Emphasize wearable to lead into fiber battery</a:t>
            </a:r>
            <a:endParaRPr sz="1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3.64 presently: https://blog.globalwebindex.com/chart-of-the-day/digital-consumers-own-3-64-connected-devices/</a:t>
            </a:r>
            <a:endParaRPr sz="14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d066dcbff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3c6044cb_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e3c6044cb_3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</p:txBody>
      </p:sp>
      <p:sp>
        <p:nvSpPr>
          <p:cNvPr id="150" name="Google Shape;150;g3e3c6044cb_3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917e6a9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c917e6a9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Aaron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1) (RET) Higher conductivity (resistivity) and mechanically stronger (tensile tester) substrate for the S-CNT cathode to be used for the Li-S fiber battery.   </a:t>
            </a:r>
            <a:endParaRPr sz="1000"/>
          </a:p>
          <a:p>
            <a:pPr marL="914400" lvl="1" indent="-292100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</a:pPr>
            <a:r>
              <a:rPr lang="en-US" sz="1000"/>
              <a:t>S-CNT allows the battery to have a high capacity</a:t>
            </a:r>
            <a:endParaRPr sz="1000"/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</a:pPr>
            <a:r>
              <a:rPr lang="en-US" sz="1000"/>
              <a:t>Densified CNT gives the cathode a higher conductivity and mechanical strength. 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2) (Maybe) Test effect of gel electrolyte and change components of gel electrolyte for better ion transfer rates and faster reaction kinetics. This must be addressed since previous charging at higher currents… </a:t>
            </a:r>
            <a:endParaRPr sz="100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&gt;&gt; to limit polysuflide shuttling and faster...</a:t>
            </a:r>
            <a:endParaRPr sz="1000"/>
          </a:p>
        </p:txBody>
      </p:sp>
      <p:sp>
        <p:nvSpPr>
          <p:cNvPr id="200" name="Google Shape;200;g3c917e6a9c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a70c5b4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ca70c5b4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Introduction to what a fiber battery is with need to be flexible with emphasis on wearable technology</a:t>
            </a:r>
            <a:endParaRPr/>
          </a:p>
        </p:txBody>
      </p:sp>
      <p:sp>
        <p:nvSpPr>
          <p:cNvPr id="216" name="Google Shape;216;g3ca70c5b44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e3c6044cb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e3c6044cb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Megan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1) (RET) Higher conductivity (resistivity) and mechanically stronger (tensile tester) substrate for the S-CNT cathode to be used for the Li-S fiber battery.   </a:t>
            </a:r>
            <a:endParaRPr sz="1000"/>
          </a:p>
          <a:p>
            <a:pPr marL="914400" lvl="1" indent="-292100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</a:pPr>
            <a:r>
              <a:rPr lang="en-US" sz="1000"/>
              <a:t>S-CNT allows the battery to have a high capacity</a:t>
            </a:r>
            <a:endParaRPr sz="1000"/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</a:pPr>
            <a:r>
              <a:rPr lang="en-US" sz="1000"/>
              <a:t>Densified CNT gives the cathode a higher conductivity and mechanical strength. 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2) (Maybe) Test effect of gel electrolyte and change components of gel electrolyte for better ion transfer rates and faster reaction kinetics. This must be addressed since previous charging at higher currents… </a:t>
            </a:r>
            <a:endParaRPr sz="1000"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&gt;&gt; to limit polysuflide shuttling and faster...</a:t>
            </a:r>
            <a:endParaRPr sz="1000"/>
          </a:p>
        </p:txBody>
      </p:sp>
      <p:sp>
        <p:nvSpPr>
          <p:cNvPr id="226" name="Google Shape;226;g3e3c6044cb_0_5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4" name="Google Shape;2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Use manipulative: sulfur low conductivity and is brittle and must be able to withstand deformations. Sulfur needs encapsulated inside of CNT (explain a CNT). </a:t>
            </a:r>
            <a:endParaRPr/>
          </a:p>
        </p:txBody>
      </p:sp>
      <p:sp>
        <p:nvSpPr>
          <p:cNvPr id="245" name="Google Shape;2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ca70c5b4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ca70c5b4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Aaron</a:t>
            </a:r>
            <a:endParaRPr/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think about who our audience is: </a:t>
            </a:r>
            <a:r>
              <a:rPr lang="en-US" sz="1800"/>
              <a:t>non-scientists</a:t>
            </a:r>
            <a:endParaRPr/>
          </a:p>
        </p:txBody>
      </p:sp>
      <p:sp>
        <p:nvSpPr>
          <p:cNvPr id="280" name="Google Shape;280;g3ca70c5b44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848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685800" y="1451372"/>
            <a:ext cx="7848600" cy="26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1143000" y="4672013"/>
            <a:ext cx="1447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2895600" y="4672013"/>
            <a:ext cx="24384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685800" y="609063"/>
            <a:ext cx="7772400" cy="1900500"/>
          </a:xfrm>
          <a:prstGeom prst="rect">
            <a:avLst/>
          </a:prstGeom>
          <a:noFill/>
          <a:ln>
            <a:noFill/>
          </a:ln>
          <a:effectLst>
            <a:outerShdw blurRad="42863" dist="38100" dir="4680000" algn="bl" rotWithShape="0">
              <a:srgbClr val="F3F3F3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Improvement of Lithium- Sulfur Fiber (</a:t>
            </a:r>
            <a:r>
              <a:rPr lang="en-US" sz="44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Li-S) </a:t>
            </a:r>
            <a:r>
              <a:rPr lang="en-US" sz="4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B</a:t>
            </a:r>
            <a:r>
              <a:rPr lang="en-US" sz="44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atteries</a:t>
            </a:r>
            <a:endParaRPr sz="4400" b="1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419100" y="2559163"/>
            <a:ext cx="8305800" cy="1900500"/>
          </a:xfrm>
          <a:prstGeom prst="rect">
            <a:avLst/>
          </a:prstGeom>
          <a:noFill/>
          <a:ln>
            <a:noFill/>
          </a:ln>
          <a:effectLst>
            <a:outerShdw blurRad="57150" dist="19050" dir="42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Faculty Advisors: Dr. Shanov and Dr. Alvarez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GRA: Yanbo Fang 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Presenters: M</a:t>
            </a:r>
            <a:r>
              <a:rPr lang="en-US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egan Stafford and Aaron Debbink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4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RET is funded by the National Science Foundation, grant EEC #17110826</a:t>
            </a:r>
            <a:endParaRPr sz="3200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4089425"/>
            <a:ext cx="1156201" cy="105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76" y="4307572"/>
            <a:ext cx="1724423" cy="775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14"/>
          <p:cNvGrpSpPr/>
          <p:nvPr/>
        </p:nvGrpSpPr>
        <p:grpSpPr>
          <a:xfrm rot="10800000">
            <a:off x="7847881" y="57229"/>
            <a:ext cx="1254282" cy="992695"/>
            <a:chOff x="-4" y="3543400"/>
            <a:chExt cx="2021730" cy="1600089"/>
          </a:xfrm>
        </p:grpSpPr>
        <p:grpSp>
          <p:nvGrpSpPr>
            <p:cNvPr id="69" name="Google Shape;69;p14"/>
            <p:cNvGrpSpPr/>
            <p:nvPr/>
          </p:nvGrpSpPr>
          <p:grpSpPr>
            <a:xfrm rot="10800000">
              <a:off x="-4" y="3681068"/>
              <a:ext cx="1285363" cy="1462421"/>
              <a:chOff x="5890875" y="779657"/>
              <a:chExt cx="2291200" cy="2606810"/>
            </a:xfrm>
          </p:grpSpPr>
          <p:sp>
            <p:nvSpPr>
              <p:cNvPr id="70" name="Google Shape;70;p1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14"/>
            <p:cNvGrpSpPr/>
            <p:nvPr/>
          </p:nvGrpSpPr>
          <p:grpSpPr>
            <a:xfrm rot="10800000">
              <a:off x="699148" y="3543400"/>
              <a:ext cx="907544" cy="1032558"/>
              <a:chOff x="5890875" y="779657"/>
              <a:chExt cx="2291200" cy="2606810"/>
            </a:xfrm>
          </p:grpSpPr>
          <p:sp>
            <p:nvSpPr>
              <p:cNvPr id="77" name="Google Shape;77;p1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14"/>
            <p:cNvGrpSpPr/>
            <p:nvPr/>
          </p:nvGrpSpPr>
          <p:grpSpPr>
            <a:xfrm rot="10800000">
              <a:off x="1476421" y="4102070"/>
              <a:ext cx="545306" cy="620421"/>
              <a:chOff x="5890875" y="779657"/>
              <a:chExt cx="2291200" cy="2606810"/>
            </a:xfrm>
          </p:grpSpPr>
          <p:sp>
            <p:nvSpPr>
              <p:cNvPr id="84" name="Google Shape;84;p1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3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3"/>
          <p:cNvSpPr txBox="1">
            <a:spLocks noGrp="1"/>
          </p:cNvSpPr>
          <p:nvPr>
            <p:ph type="title"/>
          </p:nvPr>
        </p:nvSpPr>
        <p:spPr>
          <a:xfrm>
            <a:off x="55800" y="220925"/>
            <a:ext cx="2320800" cy="121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GOALS</a:t>
            </a:r>
            <a:endParaRPr sz="27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AND</a:t>
            </a:r>
            <a:endParaRPr sz="27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27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7" name="Google Shape;497;p23"/>
          <p:cNvPicPr preferRelativeResize="0"/>
          <p:nvPr/>
        </p:nvPicPr>
        <p:blipFill rotWithShape="1">
          <a:blip r:embed="rId3">
            <a:alphaModFix/>
          </a:blip>
          <a:srcRect l="37138"/>
          <a:stretch/>
        </p:blipFill>
        <p:spPr>
          <a:xfrm rot="-5400000">
            <a:off x="-590825" y="2498141"/>
            <a:ext cx="3614049" cy="16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3"/>
          <p:cNvSpPr txBox="1"/>
          <p:nvPr/>
        </p:nvSpPr>
        <p:spPr>
          <a:xfrm>
            <a:off x="2566150" y="402750"/>
            <a:ext cx="6337500" cy="4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•"/>
            </a:pPr>
            <a:r>
              <a:rPr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Create a hybrid carbon nanotube (CNT) thread using sulfur-loaded CNT and a densified CNT to increase conductivity and tensile strength.</a:t>
            </a: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•"/>
            </a:pPr>
            <a:r>
              <a:rPr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 the hybrid thread as the cathode in the assembly of a lithium sulfur fiber battery. </a:t>
            </a:r>
            <a:endParaRPr sz="2800"/>
          </a:p>
        </p:txBody>
      </p:sp>
      <p:sp>
        <p:nvSpPr>
          <p:cNvPr id="499" name="Google Shape;499;p23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24"/>
          <p:cNvGrpSpPr/>
          <p:nvPr/>
        </p:nvGrpSpPr>
        <p:grpSpPr>
          <a:xfrm>
            <a:off x="1268705" y="1904066"/>
            <a:ext cx="1688447" cy="2084494"/>
            <a:chOff x="1268705" y="1904066"/>
            <a:chExt cx="1688447" cy="2084494"/>
          </a:xfrm>
        </p:grpSpPr>
        <p:sp>
          <p:nvSpPr>
            <p:cNvPr id="506" name="Google Shape;506;p24"/>
            <p:cNvSpPr/>
            <p:nvPr/>
          </p:nvSpPr>
          <p:spPr>
            <a:xfrm>
              <a:off x="1268705" y="2638832"/>
              <a:ext cx="476100" cy="382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32" y="89258"/>
                  </a:moveTo>
                  <a:lnTo>
                    <a:pt x="17337" y="0"/>
                  </a:lnTo>
                  <a:lnTo>
                    <a:pt x="17337" y="0"/>
                  </a:lnTo>
                  <a:cubicBezTo>
                    <a:pt x="12645" y="11178"/>
                    <a:pt x="6798" y="21848"/>
                    <a:pt x="0" y="30910"/>
                  </a:cubicBezTo>
                  <a:lnTo>
                    <a:pt x="102866" y="119915"/>
                  </a:lnTo>
                  <a:lnTo>
                    <a:pt x="102866" y="119915"/>
                  </a:lnTo>
                  <a:cubicBezTo>
                    <a:pt x="107762" y="108990"/>
                    <a:pt x="113609" y="98659"/>
                    <a:pt x="119932" y="89258"/>
                  </a:cubicBezTo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698465" y="2780461"/>
              <a:ext cx="1207200" cy="120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73" y="59973"/>
                  </a:moveTo>
                  <a:lnTo>
                    <a:pt x="119973" y="59973"/>
                  </a:lnTo>
                  <a:cubicBezTo>
                    <a:pt x="119973" y="93056"/>
                    <a:pt x="93139" y="119973"/>
                    <a:pt x="59946" y="119973"/>
                  </a:cubicBezTo>
                  <a:lnTo>
                    <a:pt x="59946" y="119973"/>
                  </a:lnTo>
                  <a:cubicBezTo>
                    <a:pt x="26833" y="119973"/>
                    <a:pt x="0" y="93056"/>
                    <a:pt x="0" y="59973"/>
                  </a:cubicBezTo>
                  <a:lnTo>
                    <a:pt x="0" y="59973"/>
                  </a:lnTo>
                  <a:cubicBezTo>
                    <a:pt x="0" y="26809"/>
                    <a:pt x="26833" y="0"/>
                    <a:pt x="59946" y="0"/>
                  </a:cubicBezTo>
                  <a:lnTo>
                    <a:pt x="59946" y="0"/>
                  </a:lnTo>
                  <a:cubicBezTo>
                    <a:pt x="93139" y="0"/>
                    <a:pt x="119973" y="26809"/>
                    <a:pt x="119973" y="59973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8" name="Google Shape;508;p24"/>
            <p:cNvSpPr txBox="1"/>
            <p:nvPr/>
          </p:nvSpPr>
          <p:spPr>
            <a:xfrm>
              <a:off x="1651852" y="1904066"/>
              <a:ext cx="13053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Lab Training: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Equipment and Characterization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9" name="Google Shape;509;p24"/>
          <p:cNvSpPr txBox="1"/>
          <p:nvPr/>
        </p:nvSpPr>
        <p:spPr>
          <a:xfrm>
            <a:off x="1713300" y="339950"/>
            <a:ext cx="5717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RESEARCH TIMELINE</a:t>
            </a:r>
            <a:endParaRPr sz="3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10" name="Google Shape;510;p24"/>
          <p:cNvGrpSpPr/>
          <p:nvPr/>
        </p:nvGrpSpPr>
        <p:grpSpPr>
          <a:xfrm>
            <a:off x="4144881" y="1773427"/>
            <a:ext cx="1570789" cy="1963979"/>
            <a:chOff x="4144881" y="1773427"/>
            <a:chExt cx="1570789" cy="1963979"/>
          </a:xfrm>
        </p:grpSpPr>
        <p:sp>
          <p:nvSpPr>
            <p:cNvPr id="511" name="Google Shape;511;p24"/>
            <p:cNvSpPr/>
            <p:nvPr/>
          </p:nvSpPr>
          <p:spPr>
            <a:xfrm>
              <a:off x="4144881" y="2612648"/>
              <a:ext cx="542700" cy="42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40" y="92354"/>
                  </a:moveTo>
                  <a:lnTo>
                    <a:pt x="14962" y="0"/>
                  </a:lnTo>
                  <a:lnTo>
                    <a:pt x="14962" y="0"/>
                  </a:lnTo>
                  <a:cubicBezTo>
                    <a:pt x="10909" y="9943"/>
                    <a:pt x="5782" y="18907"/>
                    <a:pt x="0" y="27495"/>
                  </a:cubicBezTo>
                  <a:lnTo>
                    <a:pt x="104739" y="119924"/>
                  </a:lnTo>
                  <a:lnTo>
                    <a:pt x="104739" y="119924"/>
                  </a:lnTo>
                  <a:cubicBezTo>
                    <a:pt x="109031" y="109905"/>
                    <a:pt x="114157" y="101016"/>
                    <a:pt x="119940" y="92354"/>
                  </a:cubicBezTo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2" name="Google Shape;512;p24"/>
            <p:cNvSpPr txBox="1"/>
            <p:nvPr/>
          </p:nvSpPr>
          <p:spPr>
            <a:xfrm>
              <a:off x="4410370" y="1773427"/>
              <a:ext cx="13053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Hybrid thread assembly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Begin research paper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513" name="Google Shape;513;p24"/>
            <p:cNvGrpSpPr/>
            <p:nvPr/>
          </p:nvGrpSpPr>
          <p:grpSpPr>
            <a:xfrm>
              <a:off x="4665116" y="2895906"/>
              <a:ext cx="841500" cy="841500"/>
              <a:chOff x="4665116" y="2895906"/>
              <a:chExt cx="841500" cy="841500"/>
            </a:xfrm>
          </p:grpSpPr>
          <p:sp>
            <p:nvSpPr>
              <p:cNvPr id="514" name="Google Shape;514;p24"/>
              <p:cNvSpPr/>
              <p:nvPr/>
            </p:nvSpPr>
            <p:spPr>
              <a:xfrm>
                <a:off x="4665116" y="2895906"/>
                <a:ext cx="841500" cy="841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61" y="59903"/>
                    </a:moveTo>
                    <a:lnTo>
                      <a:pt x="119961" y="59903"/>
                    </a:lnTo>
                    <a:cubicBezTo>
                      <a:pt x="119961" y="93166"/>
                      <a:pt x="93051" y="119961"/>
                      <a:pt x="59903" y="119961"/>
                    </a:cubicBezTo>
                    <a:lnTo>
                      <a:pt x="59903" y="119961"/>
                    </a:lnTo>
                    <a:cubicBezTo>
                      <a:pt x="26794" y="119961"/>
                      <a:pt x="0" y="93166"/>
                      <a:pt x="0" y="59903"/>
                    </a:cubicBezTo>
                    <a:lnTo>
                      <a:pt x="0" y="59903"/>
                    </a:lnTo>
                    <a:cubicBezTo>
                      <a:pt x="0" y="26910"/>
                      <a:pt x="26794" y="0"/>
                      <a:pt x="59903" y="0"/>
                    </a:cubicBezTo>
                    <a:lnTo>
                      <a:pt x="59903" y="0"/>
                    </a:lnTo>
                    <a:cubicBezTo>
                      <a:pt x="93051" y="0"/>
                      <a:pt x="119961" y="26910"/>
                      <a:pt x="119961" y="59903"/>
                    </a:cubicBezTo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4824973" y="3132513"/>
                <a:ext cx="480914" cy="316844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>
                      <a:noFill/>
                    </a:ln>
                    <a:solidFill>
                      <a:srgbClr val="FFFFFF"/>
                    </a:solidFill>
                    <a:latin typeface="Raleway"/>
                  </a:rPr>
                  <a:t>04</a:t>
                </a:r>
              </a:p>
            </p:txBody>
          </p:sp>
        </p:grpSp>
      </p:grpSp>
      <p:grpSp>
        <p:nvGrpSpPr>
          <p:cNvPr id="516" name="Google Shape;516;p24"/>
          <p:cNvGrpSpPr/>
          <p:nvPr/>
        </p:nvGrpSpPr>
        <p:grpSpPr>
          <a:xfrm>
            <a:off x="2859174" y="1974722"/>
            <a:ext cx="1575776" cy="1828495"/>
            <a:chOff x="2859174" y="1974722"/>
            <a:chExt cx="1575776" cy="1828495"/>
          </a:xfrm>
        </p:grpSpPr>
        <p:sp>
          <p:nvSpPr>
            <p:cNvPr id="517" name="Google Shape;517;p24"/>
            <p:cNvSpPr/>
            <p:nvPr/>
          </p:nvSpPr>
          <p:spPr>
            <a:xfrm>
              <a:off x="2859174" y="2612648"/>
              <a:ext cx="516600" cy="408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933" y="0"/>
                  </a:moveTo>
                  <a:lnTo>
                    <a:pt x="0" y="91228"/>
                  </a:lnTo>
                  <a:lnTo>
                    <a:pt x="0" y="91228"/>
                  </a:lnTo>
                  <a:cubicBezTo>
                    <a:pt x="6087" y="100264"/>
                    <a:pt x="11234" y="109696"/>
                    <a:pt x="15753" y="119920"/>
                  </a:cubicBezTo>
                  <a:lnTo>
                    <a:pt x="119937" y="28375"/>
                  </a:lnTo>
                  <a:lnTo>
                    <a:pt x="119937" y="28375"/>
                  </a:lnTo>
                  <a:cubicBezTo>
                    <a:pt x="113849" y="19894"/>
                    <a:pt x="108451" y="10224"/>
                    <a:pt x="103933" y="0"/>
                  </a:cubicBezTo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8" name="Google Shape;518;p24"/>
            <p:cNvSpPr txBox="1"/>
            <p:nvPr/>
          </p:nvSpPr>
          <p:spPr>
            <a:xfrm>
              <a:off x="3129650" y="2960817"/>
              <a:ext cx="13053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Lab Training: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Construct cathode and coin cells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519" name="Google Shape;519;p24"/>
            <p:cNvGrpSpPr/>
            <p:nvPr/>
          </p:nvGrpSpPr>
          <p:grpSpPr>
            <a:xfrm>
              <a:off x="3363932" y="1974722"/>
              <a:ext cx="791700" cy="789000"/>
              <a:chOff x="3363932" y="1974722"/>
              <a:chExt cx="791700" cy="789000"/>
            </a:xfrm>
          </p:grpSpPr>
          <p:sp>
            <p:nvSpPr>
              <p:cNvPr id="520" name="Google Shape;520;p24"/>
              <p:cNvSpPr/>
              <p:nvPr/>
            </p:nvSpPr>
            <p:spPr>
              <a:xfrm>
                <a:off x="3363932" y="1974722"/>
                <a:ext cx="791700" cy="789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59" y="59897"/>
                    </a:moveTo>
                    <a:lnTo>
                      <a:pt x="119959" y="59897"/>
                    </a:lnTo>
                    <a:cubicBezTo>
                      <a:pt x="119959" y="93150"/>
                      <a:pt x="93101" y="119958"/>
                      <a:pt x="60061" y="119958"/>
                    </a:cubicBezTo>
                    <a:lnTo>
                      <a:pt x="60061" y="119958"/>
                    </a:lnTo>
                    <a:cubicBezTo>
                      <a:pt x="26898" y="119958"/>
                      <a:pt x="0" y="93150"/>
                      <a:pt x="0" y="59897"/>
                    </a:cubicBezTo>
                    <a:lnTo>
                      <a:pt x="0" y="59897"/>
                    </a:lnTo>
                    <a:cubicBezTo>
                      <a:pt x="0" y="26931"/>
                      <a:pt x="26898" y="0"/>
                      <a:pt x="60061" y="0"/>
                    </a:cubicBezTo>
                    <a:lnTo>
                      <a:pt x="60061" y="0"/>
                    </a:lnTo>
                    <a:cubicBezTo>
                      <a:pt x="93101" y="0"/>
                      <a:pt x="119959" y="26931"/>
                      <a:pt x="119959" y="5989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" name="Google Shape;521;p24"/>
              <p:cNvSpPr/>
              <p:nvPr/>
            </p:nvSpPr>
            <p:spPr>
              <a:xfrm>
                <a:off x="3511639" y="2210800"/>
                <a:ext cx="474788" cy="325597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>
                      <a:noFill/>
                    </a:ln>
                    <a:solidFill>
                      <a:srgbClr val="FFFFFF"/>
                    </a:solidFill>
                    <a:latin typeface="Raleway"/>
                  </a:rPr>
                  <a:t>03</a:t>
                </a:r>
              </a:p>
            </p:txBody>
          </p:sp>
        </p:grpSp>
      </p:grpSp>
      <p:sp>
        <p:nvSpPr>
          <p:cNvPr id="522" name="Google Shape;522;p24"/>
          <p:cNvSpPr/>
          <p:nvPr/>
        </p:nvSpPr>
        <p:spPr>
          <a:xfrm>
            <a:off x="1862400" y="3132525"/>
            <a:ext cx="841499" cy="4708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Raleway"/>
              </a:rPr>
              <a:t>02</a:t>
            </a:r>
          </a:p>
        </p:txBody>
      </p:sp>
      <p:grpSp>
        <p:nvGrpSpPr>
          <p:cNvPr id="523" name="Google Shape;523;p24"/>
          <p:cNvGrpSpPr/>
          <p:nvPr/>
        </p:nvGrpSpPr>
        <p:grpSpPr>
          <a:xfrm>
            <a:off x="264537" y="2102069"/>
            <a:ext cx="1305300" cy="1701148"/>
            <a:chOff x="264537" y="2102069"/>
            <a:chExt cx="1305300" cy="1701148"/>
          </a:xfrm>
        </p:grpSpPr>
        <p:sp>
          <p:nvSpPr>
            <p:cNvPr id="524" name="Google Shape;524;p24"/>
            <p:cNvSpPr txBox="1"/>
            <p:nvPr/>
          </p:nvSpPr>
          <p:spPr>
            <a:xfrm>
              <a:off x="264537" y="2960817"/>
              <a:ext cx="13053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Literature 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Review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525" name="Google Shape;525;p24"/>
            <p:cNvGrpSpPr/>
            <p:nvPr/>
          </p:nvGrpSpPr>
          <p:grpSpPr>
            <a:xfrm>
              <a:off x="606804" y="2102069"/>
              <a:ext cx="660600" cy="661800"/>
              <a:chOff x="606804" y="2102069"/>
              <a:chExt cx="660600" cy="661800"/>
            </a:xfrm>
          </p:grpSpPr>
          <p:sp>
            <p:nvSpPr>
              <p:cNvPr id="526" name="Google Shape;526;p24"/>
              <p:cNvSpPr/>
              <p:nvPr/>
            </p:nvSpPr>
            <p:spPr>
              <a:xfrm>
                <a:off x="606804" y="2102069"/>
                <a:ext cx="660600" cy="661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51" y="60048"/>
                    </a:moveTo>
                    <a:lnTo>
                      <a:pt x="119951" y="60048"/>
                    </a:lnTo>
                    <a:cubicBezTo>
                      <a:pt x="119951" y="93257"/>
                      <a:pt x="93099" y="119951"/>
                      <a:pt x="60073" y="119951"/>
                    </a:cubicBezTo>
                    <a:lnTo>
                      <a:pt x="60073" y="119951"/>
                    </a:lnTo>
                    <a:cubicBezTo>
                      <a:pt x="26704" y="119951"/>
                      <a:pt x="0" y="93257"/>
                      <a:pt x="0" y="60048"/>
                    </a:cubicBezTo>
                    <a:lnTo>
                      <a:pt x="0" y="60048"/>
                    </a:lnTo>
                    <a:cubicBezTo>
                      <a:pt x="0" y="26693"/>
                      <a:pt x="26704" y="0"/>
                      <a:pt x="60073" y="0"/>
                    </a:cubicBezTo>
                    <a:lnTo>
                      <a:pt x="60073" y="0"/>
                    </a:lnTo>
                    <a:cubicBezTo>
                      <a:pt x="93099" y="0"/>
                      <a:pt x="119951" y="26693"/>
                      <a:pt x="119951" y="60048"/>
                    </a:cubicBezTo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740986" y="2315689"/>
                <a:ext cx="389210" cy="21582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 dirty="0">
                    <a:ln>
                      <a:noFill/>
                    </a:ln>
                    <a:solidFill>
                      <a:srgbClr val="FFFFFF"/>
                    </a:solidFill>
                    <a:latin typeface="Raleway"/>
                  </a:rPr>
                  <a:t>01</a:t>
                </a:r>
              </a:p>
            </p:txBody>
          </p:sp>
        </p:grpSp>
      </p:grpSp>
      <p:grpSp>
        <p:nvGrpSpPr>
          <p:cNvPr id="528" name="Google Shape;528;p24"/>
          <p:cNvGrpSpPr/>
          <p:nvPr/>
        </p:nvGrpSpPr>
        <p:grpSpPr>
          <a:xfrm>
            <a:off x="5506624" y="1828100"/>
            <a:ext cx="1741376" cy="2708149"/>
            <a:chOff x="5506624" y="1828100"/>
            <a:chExt cx="1741376" cy="2708149"/>
          </a:xfrm>
        </p:grpSpPr>
        <p:grpSp>
          <p:nvGrpSpPr>
            <p:cNvPr id="529" name="Google Shape;529;p24"/>
            <p:cNvGrpSpPr/>
            <p:nvPr/>
          </p:nvGrpSpPr>
          <p:grpSpPr>
            <a:xfrm>
              <a:off x="5970425" y="1828100"/>
              <a:ext cx="1087200" cy="1087200"/>
              <a:chOff x="5970425" y="1828100"/>
              <a:chExt cx="1087200" cy="1087200"/>
            </a:xfrm>
          </p:grpSpPr>
          <p:sp>
            <p:nvSpPr>
              <p:cNvPr id="530" name="Google Shape;530;p24"/>
              <p:cNvSpPr/>
              <p:nvPr/>
            </p:nvSpPr>
            <p:spPr>
              <a:xfrm>
                <a:off x="5970425" y="1828100"/>
                <a:ext cx="1087200" cy="1087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61" y="59903"/>
                    </a:moveTo>
                    <a:lnTo>
                      <a:pt x="119961" y="59903"/>
                    </a:lnTo>
                    <a:cubicBezTo>
                      <a:pt x="119961" y="93166"/>
                      <a:pt x="93051" y="119961"/>
                      <a:pt x="59903" y="119961"/>
                    </a:cubicBezTo>
                    <a:lnTo>
                      <a:pt x="59903" y="119961"/>
                    </a:lnTo>
                    <a:cubicBezTo>
                      <a:pt x="26794" y="119961"/>
                      <a:pt x="0" y="93166"/>
                      <a:pt x="0" y="59903"/>
                    </a:cubicBezTo>
                    <a:lnTo>
                      <a:pt x="0" y="59903"/>
                    </a:lnTo>
                    <a:cubicBezTo>
                      <a:pt x="0" y="26910"/>
                      <a:pt x="26794" y="0"/>
                      <a:pt x="59903" y="0"/>
                    </a:cubicBezTo>
                    <a:lnTo>
                      <a:pt x="59903" y="0"/>
                    </a:lnTo>
                    <a:cubicBezTo>
                      <a:pt x="93051" y="0"/>
                      <a:pt x="119961" y="26910"/>
                      <a:pt x="119961" y="59903"/>
                    </a:cubicBezTo>
                  </a:path>
                </a:pathLst>
              </a:custGeom>
              <a:solidFill>
                <a:srgbClr val="9E9E9E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6178656" y="2154425"/>
                <a:ext cx="644664" cy="442044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>
                      <a:noFill/>
                    </a:ln>
                    <a:solidFill>
                      <a:srgbClr val="FFFFFF"/>
                    </a:solidFill>
                    <a:latin typeface="Raleway"/>
                  </a:rPr>
                  <a:t>05</a:t>
                </a:r>
              </a:p>
            </p:txBody>
          </p:sp>
        </p:grpSp>
        <p:sp>
          <p:nvSpPr>
            <p:cNvPr id="532" name="Google Shape;532;p24"/>
            <p:cNvSpPr/>
            <p:nvPr/>
          </p:nvSpPr>
          <p:spPr>
            <a:xfrm>
              <a:off x="5506624" y="2720823"/>
              <a:ext cx="516600" cy="408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933" y="0"/>
                  </a:moveTo>
                  <a:lnTo>
                    <a:pt x="0" y="91228"/>
                  </a:lnTo>
                  <a:lnTo>
                    <a:pt x="0" y="91228"/>
                  </a:lnTo>
                  <a:cubicBezTo>
                    <a:pt x="6087" y="100264"/>
                    <a:pt x="11234" y="109696"/>
                    <a:pt x="15753" y="119920"/>
                  </a:cubicBezTo>
                  <a:lnTo>
                    <a:pt x="119937" y="28375"/>
                  </a:lnTo>
                  <a:lnTo>
                    <a:pt x="119937" y="28375"/>
                  </a:lnTo>
                  <a:cubicBezTo>
                    <a:pt x="113849" y="19894"/>
                    <a:pt x="108451" y="10224"/>
                    <a:pt x="103933" y="0"/>
                  </a:cubicBezTo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3" name="Google Shape;533;p24"/>
            <p:cNvSpPr txBox="1"/>
            <p:nvPr/>
          </p:nvSpPr>
          <p:spPr>
            <a:xfrm>
              <a:off x="5942700" y="3042249"/>
              <a:ext cx="1305300" cy="14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Analyze battery results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Assemble additional coin cell batteries for testing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34" name="Google Shape;534;p24"/>
          <p:cNvGrpSpPr/>
          <p:nvPr/>
        </p:nvGrpSpPr>
        <p:grpSpPr>
          <a:xfrm>
            <a:off x="7036581" y="1954239"/>
            <a:ext cx="1581089" cy="1696880"/>
            <a:chOff x="7036581" y="1954239"/>
            <a:chExt cx="1581089" cy="1696880"/>
          </a:xfrm>
        </p:grpSpPr>
        <p:sp>
          <p:nvSpPr>
            <p:cNvPr id="535" name="Google Shape;535;p24"/>
            <p:cNvSpPr/>
            <p:nvPr/>
          </p:nvSpPr>
          <p:spPr>
            <a:xfrm>
              <a:off x="7036581" y="2710173"/>
              <a:ext cx="542700" cy="42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40" y="92354"/>
                  </a:moveTo>
                  <a:lnTo>
                    <a:pt x="14962" y="0"/>
                  </a:lnTo>
                  <a:lnTo>
                    <a:pt x="14962" y="0"/>
                  </a:lnTo>
                  <a:cubicBezTo>
                    <a:pt x="10909" y="9943"/>
                    <a:pt x="5782" y="18907"/>
                    <a:pt x="0" y="27495"/>
                  </a:cubicBezTo>
                  <a:lnTo>
                    <a:pt x="104739" y="119924"/>
                  </a:lnTo>
                  <a:lnTo>
                    <a:pt x="104739" y="119924"/>
                  </a:lnTo>
                  <a:cubicBezTo>
                    <a:pt x="109031" y="109905"/>
                    <a:pt x="114157" y="101016"/>
                    <a:pt x="119940" y="92354"/>
                  </a:cubicBezTo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536" name="Google Shape;536;p24"/>
            <p:cNvGrpSpPr/>
            <p:nvPr/>
          </p:nvGrpSpPr>
          <p:grpSpPr>
            <a:xfrm>
              <a:off x="7559104" y="2989319"/>
              <a:ext cx="660600" cy="661800"/>
              <a:chOff x="7559104" y="2989319"/>
              <a:chExt cx="660600" cy="661800"/>
            </a:xfrm>
          </p:grpSpPr>
          <p:sp>
            <p:nvSpPr>
              <p:cNvPr id="537" name="Google Shape;537;p24"/>
              <p:cNvSpPr/>
              <p:nvPr/>
            </p:nvSpPr>
            <p:spPr>
              <a:xfrm>
                <a:off x="7559104" y="2989319"/>
                <a:ext cx="660600" cy="661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51" y="60048"/>
                    </a:moveTo>
                    <a:lnTo>
                      <a:pt x="119951" y="60048"/>
                    </a:lnTo>
                    <a:cubicBezTo>
                      <a:pt x="119951" y="93257"/>
                      <a:pt x="93099" y="119951"/>
                      <a:pt x="60073" y="119951"/>
                    </a:cubicBezTo>
                    <a:lnTo>
                      <a:pt x="60073" y="119951"/>
                    </a:lnTo>
                    <a:cubicBezTo>
                      <a:pt x="26704" y="119951"/>
                      <a:pt x="0" y="93257"/>
                      <a:pt x="0" y="60048"/>
                    </a:cubicBezTo>
                    <a:lnTo>
                      <a:pt x="0" y="60048"/>
                    </a:lnTo>
                    <a:cubicBezTo>
                      <a:pt x="0" y="26693"/>
                      <a:pt x="26704" y="0"/>
                      <a:pt x="60073" y="0"/>
                    </a:cubicBezTo>
                    <a:lnTo>
                      <a:pt x="60073" y="0"/>
                    </a:lnTo>
                    <a:cubicBezTo>
                      <a:pt x="93099" y="0"/>
                      <a:pt x="119951" y="26693"/>
                      <a:pt x="119951" y="6004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7684067" y="3183900"/>
                <a:ext cx="414544" cy="26550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>
                      <a:noFill/>
                    </a:ln>
                    <a:solidFill>
                      <a:srgbClr val="FFFFFF"/>
                    </a:solidFill>
                    <a:latin typeface="Raleway"/>
                  </a:rPr>
                  <a:t>06</a:t>
                </a:r>
              </a:p>
            </p:txBody>
          </p:sp>
        </p:grpSp>
        <p:sp>
          <p:nvSpPr>
            <p:cNvPr id="539" name="Google Shape;539;p24"/>
            <p:cNvSpPr txBox="1"/>
            <p:nvPr/>
          </p:nvSpPr>
          <p:spPr>
            <a:xfrm>
              <a:off x="7312370" y="1954239"/>
              <a:ext cx="13053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Tensile strength testing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Finish research paper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40" name="Google Shape;540;p24"/>
          <p:cNvGrpSpPr/>
          <p:nvPr/>
        </p:nvGrpSpPr>
        <p:grpSpPr>
          <a:xfrm>
            <a:off x="0" y="362613"/>
            <a:ext cx="1912730" cy="543259"/>
            <a:chOff x="-475725" y="524051"/>
            <a:chExt cx="1912730" cy="543259"/>
          </a:xfrm>
        </p:grpSpPr>
        <p:grpSp>
          <p:nvGrpSpPr>
            <p:cNvPr id="541" name="Google Shape;541;p24"/>
            <p:cNvGrpSpPr/>
            <p:nvPr/>
          </p:nvGrpSpPr>
          <p:grpSpPr>
            <a:xfrm>
              <a:off x="959519" y="524051"/>
              <a:ext cx="477486" cy="543259"/>
              <a:chOff x="5890875" y="779657"/>
              <a:chExt cx="2291200" cy="2606810"/>
            </a:xfrm>
          </p:grpSpPr>
          <p:sp>
            <p:nvSpPr>
              <p:cNvPr id="542" name="Google Shape;542;p2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48" name="Google Shape;548;p24"/>
            <p:cNvCxnSpPr/>
            <p:nvPr/>
          </p:nvCxnSpPr>
          <p:spPr>
            <a:xfrm>
              <a:off x="-475725" y="786963"/>
              <a:ext cx="14463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9" name="Google Shape;549;p24"/>
          <p:cNvGrpSpPr/>
          <p:nvPr/>
        </p:nvGrpSpPr>
        <p:grpSpPr>
          <a:xfrm>
            <a:off x="7252106" y="362613"/>
            <a:ext cx="1908019" cy="543259"/>
            <a:chOff x="7718156" y="515326"/>
            <a:chExt cx="1908019" cy="543259"/>
          </a:xfrm>
        </p:grpSpPr>
        <p:grpSp>
          <p:nvGrpSpPr>
            <p:cNvPr id="550" name="Google Shape;550;p24"/>
            <p:cNvGrpSpPr/>
            <p:nvPr/>
          </p:nvGrpSpPr>
          <p:grpSpPr>
            <a:xfrm rot="10800000">
              <a:off x="7718156" y="515326"/>
              <a:ext cx="477486" cy="543259"/>
              <a:chOff x="5890875" y="779657"/>
              <a:chExt cx="2291200" cy="2606810"/>
            </a:xfrm>
          </p:grpSpPr>
          <p:sp>
            <p:nvSpPr>
              <p:cNvPr id="551" name="Google Shape;551;p2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57" name="Google Shape;557;p24"/>
            <p:cNvCxnSpPr/>
            <p:nvPr/>
          </p:nvCxnSpPr>
          <p:spPr>
            <a:xfrm rot="10800000">
              <a:off x="8184675" y="795688"/>
              <a:ext cx="14415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8" name="Google Shape;558;p24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5"/>
          <p:cNvSpPr/>
          <p:nvPr/>
        </p:nvSpPr>
        <p:spPr>
          <a:xfrm>
            <a:off x="5031814" y="2670752"/>
            <a:ext cx="730200" cy="4320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5"/>
          <p:cNvSpPr/>
          <p:nvPr/>
        </p:nvSpPr>
        <p:spPr>
          <a:xfrm>
            <a:off x="2575988" y="2544926"/>
            <a:ext cx="730200" cy="681600"/>
          </a:xfrm>
          <a:prstGeom prst="mathPl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5"/>
          <p:cNvSpPr txBox="1"/>
          <p:nvPr/>
        </p:nvSpPr>
        <p:spPr>
          <a:xfrm>
            <a:off x="651350" y="4467425"/>
            <a:ext cx="1946400" cy="357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aleway"/>
                <a:ea typeface="Raleway"/>
                <a:cs typeface="Raleway"/>
                <a:sym typeface="Raleway"/>
              </a:rPr>
              <a:t>Sulfur CNT Thread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67" name="Google Shape;567;p25"/>
          <p:cNvGrpSpPr/>
          <p:nvPr/>
        </p:nvGrpSpPr>
        <p:grpSpPr>
          <a:xfrm>
            <a:off x="6362757" y="1306070"/>
            <a:ext cx="2314055" cy="3161348"/>
            <a:chOff x="6362757" y="1306070"/>
            <a:chExt cx="2314055" cy="3161348"/>
          </a:xfrm>
        </p:grpSpPr>
        <p:grpSp>
          <p:nvGrpSpPr>
            <p:cNvPr id="568" name="Google Shape;568;p25"/>
            <p:cNvGrpSpPr/>
            <p:nvPr/>
          </p:nvGrpSpPr>
          <p:grpSpPr>
            <a:xfrm>
              <a:off x="6362757" y="1306070"/>
              <a:ext cx="124456" cy="3161348"/>
              <a:chOff x="6580257" y="707783"/>
              <a:chExt cx="124456" cy="3161348"/>
            </a:xfrm>
          </p:grpSpPr>
          <p:grpSp>
            <p:nvGrpSpPr>
              <p:cNvPr id="569" name="Google Shape;569;p25"/>
              <p:cNvGrpSpPr/>
              <p:nvPr/>
            </p:nvGrpSpPr>
            <p:grpSpPr>
              <a:xfrm>
                <a:off x="6580257" y="2289743"/>
                <a:ext cx="114951" cy="1579388"/>
                <a:chOff x="6580220" y="2289713"/>
                <a:chExt cx="228259" cy="1579388"/>
              </a:xfrm>
            </p:grpSpPr>
            <p:sp>
              <p:nvSpPr>
                <p:cNvPr id="570" name="Google Shape;570;p25"/>
                <p:cNvSpPr/>
                <p:nvPr/>
              </p:nvSpPr>
              <p:spPr>
                <a:xfrm>
                  <a:off x="6580220" y="3074125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71" name="Google Shape;571;p25"/>
                <p:cNvSpPr/>
                <p:nvPr/>
              </p:nvSpPr>
              <p:spPr>
                <a:xfrm flipH="1">
                  <a:off x="6670404" y="2289713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572" name="Google Shape;572;p25"/>
              <p:cNvGrpSpPr/>
              <p:nvPr/>
            </p:nvGrpSpPr>
            <p:grpSpPr>
              <a:xfrm flipH="1">
                <a:off x="6589762" y="2289743"/>
                <a:ext cx="114951" cy="1579388"/>
                <a:chOff x="6580220" y="2289713"/>
                <a:chExt cx="228259" cy="1579388"/>
              </a:xfrm>
            </p:grpSpPr>
            <p:sp>
              <p:nvSpPr>
                <p:cNvPr id="573" name="Google Shape;573;p25"/>
                <p:cNvSpPr/>
                <p:nvPr/>
              </p:nvSpPr>
              <p:spPr>
                <a:xfrm>
                  <a:off x="6580220" y="3074125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74" name="Google Shape;574;p25"/>
                <p:cNvSpPr/>
                <p:nvPr/>
              </p:nvSpPr>
              <p:spPr>
                <a:xfrm flipH="1">
                  <a:off x="6670404" y="2289713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575" name="Google Shape;575;p25"/>
              <p:cNvGrpSpPr/>
              <p:nvPr/>
            </p:nvGrpSpPr>
            <p:grpSpPr>
              <a:xfrm flipH="1">
                <a:off x="6589762" y="710368"/>
                <a:ext cx="114951" cy="1579388"/>
                <a:chOff x="6580220" y="2289713"/>
                <a:chExt cx="228259" cy="1579388"/>
              </a:xfrm>
            </p:grpSpPr>
            <p:sp>
              <p:nvSpPr>
                <p:cNvPr id="576" name="Google Shape;576;p25"/>
                <p:cNvSpPr/>
                <p:nvPr/>
              </p:nvSpPr>
              <p:spPr>
                <a:xfrm>
                  <a:off x="6580220" y="3074125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77" name="Google Shape;577;p25"/>
                <p:cNvSpPr/>
                <p:nvPr/>
              </p:nvSpPr>
              <p:spPr>
                <a:xfrm flipH="1">
                  <a:off x="6670404" y="2289713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578" name="Google Shape;578;p25"/>
              <p:cNvGrpSpPr/>
              <p:nvPr/>
            </p:nvGrpSpPr>
            <p:grpSpPr>
              <a:xfrm>
                <a:off x="6580257" y="707783"/>
                <a:ext cx="114951" cy="1579388"/>
                <a:chOff x="6580220" y="2289713"/>
                <a:chExt cx="228259" cy="1579388"/>
              </a:xfrm>
            </p:grpSpPr>
            <p:sp>
              <p:nvSpPr>
                <p:cNvPr id="579" name="Google Shape;579;p25"/>
                <p:cNvSpPr/>
                <p:nvPr/>
              </p:nvSpPr>
              <p:spPr>
                <a:xfrm>
                  <a:off x="6580220" y="3074125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80" name="Google Shape;580;p25"/>
                <p:cNvSpPr/>
                <p:nvPr/>
              </p:nvSpPr>
              <p:spPr>
                <a:xfrm flipH="1">
                  <a:off x="6670404" y="2289713"/>
                  <a:ext cx="138075" cy="794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3" h="31799" extrusionOk="0">
                      <a:moveTo>
                        <a:pt x="5523" y="31799"/>
                      </a:moveTo>
                      <a:cubicBezTo>
                        <a:pt x="-367" y="22964"/>
                        <a:pt x="-2283" y="8835"/>
                        <a:pt x="3607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581" name="Google Shape;581;p25"/>
            <p:cNvSpPr txBox="1"/>
            <p:nvPr/>
          </p:nvSpPr>
          <p:spPr>
            <a:xfrm>
              <a:off x="6730413" y="2707225"/>
              <a:ext cx="1946400" cy="357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Raleway"/>
                  <a:ea typeface="Raleway"/>
                  <a:cs typeface="Raleway"/>
                  <a:sym typeface="Raleway"/>
                </a:rPr>
                <a:t>Hybrid CNT Thread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582" name="Google Shape;5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72" y="1282800"/>
            <a:ext cx="799375" cy="3098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25"/>
          <p:cNvGrpSpPr/>
          <p:nvPr/>
        </p:nvGrpSpPr>
        <p:grpSpPr>
          <a:xfrm>
            <a:off x="3008275" y="1360783"/>
            <a:ext cx="2143800" cy="3463642"/>
            <a:chOff x="3008275" y="1360783"/>
            <a:chExt cx="2143800" cy="3463642"/>
          </a:xfrm>
        </p:grpSpPr>
        <p:sp>
          <p:nvSpPr>
            <p:cNvPr id="584" name="Google Shape;584;p25"/>
            <p:cNvSpPr txBox="1"/>
            <p:nvPr/>
          </p:nvSpPr>
          <p:spPr>
            <a:xfrm>
              <a:off x="3008275" y="4467425"/>
              <a:ext cx="2143800" cy="3570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Densified CNT Thread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585" name="Google Shape;58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15072" y="1360783"/>
              <a:ext cx="730200" cy="29424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6" name="Google Shape;586;p25"/>
          <p:cNvSpPr txBox="1"/>
          <p:nvPr/>
        </p:nvSpPr>
        <p:spPr>
          <a:xfrm>
            <a:off x="1713300" y="339950"/>
            <a:ext cx="5717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HYBRID CATHODE</a:t>
            </a:r>
            <a:endParaRPr sz="3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87" name="Google Shape;587;p25"/>
          <p:cNvGrpSpPr/>
          <p:nvPr/>
        </p:nvGrpSpPr>
        <p:grpSpPr>
          <a:xfrm>
            <a:off x="-11150" y="362613"/>
            <a:ext cx="2241730" cy="543259"/>
            <a:chOff x="-804725" y="524051"/>
            <a:chExt cx="2241730" cy="543259"/>
          </a:xfrm>
        </p:grpSpPr>
        <p:grpSp>
          <p:nvGrpSpPr>
            <p:cNvPr id="588" name="Google Shape;588;p25"/>
            <p:cNvGrpSpPr/>
            <p:nvPr/>
          </p:nvGrpSpPr>
          <p:grpSpPr>
            <a:xfrm>
              <a:off x="959519" y="524051"/>
              <a:ext cx="477486" cy="543259"/>
              <a:chOff x="5890875" y="779657"/>
              <a:chExt cx="2291200" cy="2606810"/>
            </a:xfrm>
          </p:grpSpPr>
          <p:sp>
            <p:nvSpPr>
              <p:cNvPr id="589" name="Google Shape;589;p2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95" name="Google Shape;595;p25"/>
            <p:cNvCxnSpPr/>
            <p:nvPr/>
          </p:nvCxnSpPr>
          <p:spPr>
            <a:xfrm>
              <a:off x="-804725" y="786963"/>
              <a:ext cx="17754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6" name="Google Shape;596;p25"/>
          <p:cNvGrpSpPr/>
          <p:nvPr/>
        </p:nvGrpSpPr>
        <p:grpSpPr>
          <a:xfrm>
            <a:off x="6828131" y="362613"/>
            <a:ext cx="2320819" cy="543259"/>
            <a:chOff x="7718156" y="515326"/>
            <a:chExt cx="2320819" cy="543259"/>
          </a:xfrm>
        </p:grpSpPr>
        <p:grpSp>
          <p:nvGrpSpPr>
            <p:cNvPr id="597" name="Google Shape;597;p25"/>
            <p:cNvGrpSpPr/>
            <p:nvPr/>
          </p:nvGrpSpPr>
          <p:grpSpPr>
            <a:xfrm rot="10800000">
              <a:off x="7718156" y="515326"/>
              <a:ext cx="477486" cy="543259"/>
              <a:chOff x="5890875" y="779657"/>
              <a:chExt cx="2291200" cy="2606810"/>
            </a:xfrm>
          </p:grpSpPr>
          <p:sp>
            <p:nvSpPr>
              <p:cNvPr id="598" name="Google Shape;598;p2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04" name="Google Shape;604;p25"/>
            <p:cNvCxnSpPr/>
            <p:nvPr/>
          </p:nvCxnSpPr>
          <p:spPr>
            <a:xfrm rot="10800000">
              <a:off x="8184675" y="795688"/>
              <a:ext cx="18543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05" name="Google Shape;605;p25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26"/>
          <p:cNvPicPr preferRelativeResize="0"/>
          <p:nvPr/>
        </p:nvPicPr>
        <p:blipFill rotWithShape="1">
          <a:blip r:embed="rId3">
            <a:alphaModFix/>
          </a:blip>
          <a:srcRect l="7999" r="7704"/>
          <a:stretch/>
        </p:blipFill>
        <p:spPr>
          <a:xfrm>
            <a:off x="2546500" y="87000"/>
            <a:ext cx="3107700" cy="207361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2" name="Google Shape;612;p26"/>
          <p:cNvSpPr/>
          <p:nvPr/>
        </p:nvSpPr>
        <p:spPr>
          <a:xfrm>
            <a:off x="5768300" y="8925"/>
            <a:ext cx="3375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title"/>
          </p:nvPr>
        </p:nvSpPr>
        <p:spPr>
          <a:xfrm>
            <a:off x="55800" y="901500"/>
            <a:ext cx="24324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RESEARCH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TRAINING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15" name="Google Shape;615;p26"/>
          <p:cNvGrpSpPr/>
          <p:nvPr/>
        </p:nvGrpSpPr>
        <p:grpSpPr>
          <a:xfrm rot="10800000">
            <a:off x="802414" y="2493219"/>
            <a:ext cx="827581" cy="941580"/>
            <a:chOff x="5890875" y="779657"/>
            <a:chExt cx="2291200" cy="2606810"/>
          </a:xfrm>
        </p:grpSpPr>
        <p:sp>
          <p:nvSpPr>
            <p:cNvPr id="616" name="Google Shape;616;p26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2" name="Google Shape;6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4900" y="2837800"/>
            <a:ext cx="3030902" cy="170487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3" name="Google Shape;623;p26"/>
          <p:cNvPicPr preferRelativeResize="0"/>
          <p:nvPr/>
        </p:nvPicPr>
        <p:blipFill rotWithShape="1">
          <a:blip r:embed="rId5">
            <a:alphaModFix/>
          </a:blip>
          <a:srcRect t="16656" r="21544" b="57326"/>
          <a:stretch/>
        </p:blipFill>
        <p:spPr>
          <a:xfrm>
            <a:off x="6011663" y="2837800"/>
            <a:ext cx="2889176" cy="1704873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4" name="Google Shape;624;p26"/>
          <p:cNvSpPr txBox="1"/>
          <p:nvPr/>
        </p:nvSpPr>
        <p:spPr>
          <a:xfrm>
            <a:off x="2518600" y="4542671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RET Teacher preparing CNT thread for Oxygen Plasma Functionalization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5" name="Google Shape;625;p26"/>
          <p:cNvSpPr txBox="1"/>
          <p:nvPr/>
        </p:nvSpPr>
        <p:spPr>
          <a:xfrm>
            <a:off x="5928925" y="4605796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Autoclave containing CNT thread and Sulfur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6" name="Google Shape;626;p26"/>
          <p:cNvSpPr txBox="1"/>
          <p:nvPr/>
        </p:nvSpPr>
        <p:spPr>
          <a:xfrm>
            <a:off x="5928925" y="2099846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Winding Hybrid CNT Cathode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7" name="Google Shape;627;p26"/>
          <p:cNvSpPr txBox="1"/>
          <p:nvPr/>
        </p:nvSpPr>
        <p:spPr>
          <a:xfrm>
            <a:off x="2546488" y="2160596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CNT Array spun into CNT thread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8" name="Google Shape;628;p26"/>
          <p:cNvSpPr txBox="1">
            <a:spLocks noGrp="1"/>
          </p:cNvSpPr>
          <p:nvPr>
            <p:ph type="title"/>
          </p:nvPr>
        </p:nvSpPr>
        <p:spPr>
          <a:xfrm>
            <a:off x="55800" y="3226025"/>
            <a:ext cx="23766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ASSEMBLY</a:t>
            </a:r>
            <a:endParaRPr sz="32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9" name="Google Shape;629;p26"/>
          <p:cNvSpPr txBox="1">
            <a:spLocks noGrp="1"/>
          </p:cNvSpPr>
          <p:nvPr>
            <p:ph type="sldNum" idx="12"/>
          </p:nvPr>
        </p:nvSpPr>
        <p:spPr>
          <a:xfrm>
            <a:off x="55800" y="478618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630" name="Google Shape;630;p26"/>
          <p:cNvPicPr preferRelativeResize="0"/>
          <p:nvPr/>
        </p:nvPicPr>
        <p:blipFill rotWithShape="1">
          <a:blip r:embed="rId6">
            <a:alphaModFix/>
          </a:blip>
          <a:srcRect l="4678" r="9484"/>
          <a:stretch/>
        </p:blipFill>
        <p:spPr>
          <a:xfrm>
            <a:off x="5902413" y="105575"/>
            <a:ext cx="3107698" cy="2036426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7"/>
          <p:cNvSpPr/>
          <p:nvPr/>
        </p:nvSpPr>
        <p:spPr>
          <a:xfrm>
            <a:off x="5768300" y="8925"/>
            <a:ext cx="3375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7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7"/>
          <p:cNvSpPr txBox="1">
            <a:spLocks noGrp="1"/>
          </p:cNvSpPr>
          <p:nvPr>
            <p:ph type="title"/>
          </p:nvPr>
        </p:nvSpPr>
        <p:spPr>
          <a:xfrm>
            <a:off x="55800" y="901500"/>
            <a:ext cx="24324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RESEARCH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TRAINING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10800000">
            <a:off x="802414" y="2493219"/>
            <a:ext cx="827581" cy="941580"/>
            <a:chOff x="5890875" y="779657"/>
            <a:chExt cx="2291200" cy="2606810"/>
          </a:xfrm>
        </p:grpSpPr>
        <p:sp>
          <p:nvSpPr>
            <p:cNvPr id="640" name="Google Shape;640;p27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27"/>
          <p:cNvSpPr txBox="1"/>
          <p:nvPr/>
        </p:nvSpPr>
        <p:spPr>
          <a:xfrm>
            <a:off x="2529757" y="2050778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RET Teachers viewing CNT thread on SEM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7" name="Google Shape;647;p27"/>
          <p:cNvSpPr txBox="1"/>
          <p:nvPr/>
        </p:nvSpPr>
        <p:spPr>
          <a:xfrm>
            <a:off x="5928925" y="4605796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Nyquist Plot of Impedance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8" name="Google Shape;648;p27"/>
          <p:cNvSpPr txBox="1"/>
          <p:nvPr/>
        </p:nvSpPr>
        <p:spPr>
          <a:xfrm>
            <a:off x="5928925" y="2050771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Coin Cell Testing with E.I.S.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9" name="Google Shape;649;p27"/>
          <p:cNvSpPr txBox="1"/>
          <p:nvPr/>
        </p:nvSpPr>
        <p:spPr>
          <a:xfrm>
            <a:off x="2518600" y="4605796"/>
            <a:ext cx="3163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SEM showing hybrid CNT thread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0" name="Google Shape;650;p27"/>
          <p:cNvSpPr txBox="1">
            <a:spLocks noGrp="1"/>
          </p:cNvSpPr>
          <p:nvPr>
            <p:ph type="title"/>
          </p:nvPr>
        </p:nvSpPr>
        <p:spPr>
          <a:xfrm>
            <a:off x="55800" y="3226025"/>
            <a:ext cx="23208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CHARACTERIZATION</a:t>
            </a:r>
            <a:endParaRPr sz="1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51" name="Google Shape;651;p27"/>
          <p:cNvPicPr preferRelativeResize="0"/>
          <p:nvPr/>
        </p:nvPicPr>
        <p:blipFill rotWithShape="1">
          <a:blip r:embed="rId3">
            <a:alphaModFix/>
          </a:blip>
          <a:srcRect l="18327" t="16955" b="18327"/>
          <a:stretch/>
        </p:blipFill>
        <p:spPr>
          <a:xfrm>
            <a:off x="2655750" y="382800"/>
            <a:ext cx="2889180" cy="171705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2" name="Google Shape;652;p27"/>
          <p:cNvPicPr preferRelativeResize="0"/>
          <p:nvPr/>
        </p:nvPicPr>
        <p:blipFill rotWithShape="1">
          <a:blip r:embed="rId4">
            <a:alphaModFix/>
          </a:blip>
          <a:srcRect l="6638" b="12141"/>
          <a:stretch/>
        </p:blipFill>
        <p:spPr>
          <a:xfrm>
            <a:off x="6176234" y="2571762"/>
            <a:ext cx="2668882" cy="2009275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3" name="Google Shape;653;p27"/>
          <p:cNvPicPr preferRelativeResize="0"/>
          <p:nvPr/>
        </p:nvPicPr>
        <p:blipFill rotWithShape="1">
          <a:blip r:embed="rId5">
            <a:alphaModFix/>
          </a:blip>
          <a:srcRect t="5935" b="12083"/>
          <a:stretch/>
        </p:blipFill>
        <p:spPr>
          <a:xfrm>
            <a:off x="2592025" y="2571750"/>
            <a:ext cx="3016662" cy="2009264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7"/>
          <p:cNvSpPr txBox="1"/>
          <p:nvPr/>
        </p:nvSpPr>
        <p:spPr>
          <a:xfrm>
            <a:off x="2744676" y="3792968"/>
            <a:ext cx="10710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500x</a:t>
            </a:r>
            <a:endParaRPr sz="3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55" name="Google Shape;655;p27"/>
          <p:cNvPicPr preferRelativeResize="0"/>
          <p:nvPr/>
        </p:nvPicPr>
        <p:blipFill rotWithShape="1">
          <a:blip r:embed="rId6">
            <a:alphaModFix/>
          </a:blip>
          <a:srcRect r="4643"/>
          <a:stretch/>
        </p:blipFill>
        <p:spPr>
          <a:xfrm>
            <a:off x="6001388" y="382800"/>
            <a:ext cx="2909721" cy="171705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6" name="Google Shape;656;p27"/>
          <p:cNvSpPr txBox="1">
            <a:spLocks noGrp="1"/>
          </p:cNvSpPr>
          <p:nvPr>
            <p:ph type="sldNum" idx="12"/>
          </p:nvPr>
        </p:nvSpPr>
        <p:spPr>
          <a:xfrm>
            <a:off x="55800" y="472038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657" name="Google Shape;657;p27"/>
          <p:cNvSpPr txBox="1"/>
          <p:nvPr/>
        </p:nvSpPr>
        <p:spPr>
          <a:xfrm>
            <a:off x="7058750" y="2918900"/>
            <a:ext cx="12645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Oswald"/>
                <a:ea typeface="Oswald"/>
                <a:cs typeface="Oswald"/>
                <a:sym typeface="Oswald"/>
              </a:rPr>
              <a:t>R = ?</a:t>
            </a:r>
            <a:r>
              <a:rPr lang="en-US" sz="3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x</a:t>
            </a:r>
            <a:endParaRPr sz="3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8"/>
          <p:cNvSpPr txBox="1">
            <a:spLocks noGrp="1"/>
          </p:cNvSpPr>
          <p:nvPr>
            <p:ph type="title"/>
          </p:nvPr>
        </p:nvSpPr>
        <p:spPr>
          <a:xfrm>
            <a:off x="647700" y="151575"/>
            <a:ext cx="7848600" cy="66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RESEARCH RESULTS</a:t>
            </a:r>
            <a:endParaRPr sz="3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Sulfur- Loaded CNT Threads</a:t>
            </a:r>
            <a:endParaRPr sz="3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64" name="Google Shape;6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0" y="1811550"/>
            <a:ext cx="2992699" cy="25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000" y="1917525"/>
            <a:ext cx="3075200" cy="25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800" y="1460700"/>
            <a:ext cx="3075200" cy="256637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8"/>
          <p:cNvSpPr txBox="1"/>
          <p:nvPr/>
        </p:nvSpPr>
        <p:spPr>
          <a:xfrm>
            <a:off x="322675" y="1253325"/>
            <a:ext cx="19977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57.4% Sulfur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8" name="Google Shape;668;p28"/>
          <p:cNvSpPr txBox="1"/>
          <p:nvPr/>
        </p:nvSpPr>
        <p:spPr>
          <a:xfrm>
            <a:off x="3304350" y="940975"/>
            <a:ext cx="22407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63.4% Sulfur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9" name="Google Shape;669;p28"/>
          <p:cNvSpPr txBox="1"/>
          <p:nvPr/>
        </p:nvSpPr>
        <p:spPr>
          <a:xfrm>
            <a:off x="6659625" y="1378550"/>
            <a:ext cx="21435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66.5% Sulfur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70" name="Google Shape;670;p28"/>
          <p:cNvGrpSpPr/>
          <p:nvPr/>
        </p:nvGrpSpPr>
        <p:grpSpPr>
          <a:xfrm>
            <a:off x="7233987" y="201507"/>
            <a:ext cx="1935996" cy="406086"/>
            <a:chOff x="7545156" y="201488"/>
            <a:chExt cx="2338159" cy="543259"/>
          </a:xfrm>
        </p:grpSpPr>
        <p:grpSp>
          <p:nvGrpSpPr>
            <p:cNvPr id="671" name="Google Shape;671;p28"/>
            <p:cNvGrpSpPr/>
            <p:nvPr/>
          </p:nvGrpSpPr>
          <p:grpSpPr>
            <a:xfrm rot="10800000">
              <a:off x="7545156" y="201488"/>
              <a:ext cx="477486" cy="543259"/>
              <a:chOff x="5890875" y="779657"/>
              <a:chExt cx="2291200" cy="2606810"/>
            </a:xfrm>
          </p:grpSpPr>
          <p:sp>
            <p:nvSpPr>
              <p:cNvPr id="672" name="Google Shape;672;p28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8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78" name="Google Shape;678;p28"/>
            <p:cNvCxnSpPr/>
            <p:nvPr/>
          </p:nvCxnSpPr>
          <p:spPr>
            <a:xfrm rot="10800000">
              <a:off x="8011616" y="481850"/>
              <a:ext cx="1871700" cy="0"/>
            </a:xfrm>
            <a:prstGeom prst="straightConnector1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9" name="Google Shape;679;p28"/>
          <p:cNvSpPr txBox="1">
            <a:spLocks noGrp="1"/>
          </p:cNvSpPr>
          <p:nvPr>
            <p:ph type="sldNum" idx="12"/>
          </p:nvPr>
        </p:nvSpPr>
        <p:spPr>
          <a:xfrm>
            <a:off x="7694400" y="478618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80" name="Google Shape;680;p28"/>
          <p:cNvSpPr txBox="1"/>
          <p:nvPr/>
        </p:nvSpPr>
        <p:spPr>
          <a:xfrm>
            <a:off x="524600" y="4377913"/>
            <a:ext cx="17094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Diameter: ~85 </a:t>
            </a:r>
            <a:r>
              <a:rPr lang="en-US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μm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1" name="Google Shape;681;p28"/>
          <p:cNvSpPr txBox="1"/>
          <p:nvPr/>
        </p:nvSpPr>
        <p:spPr>
          <a:xfrm>
            <a:off x="3570050" y="4027063"/>
            <a:ext cx="17094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Diameter: ~86 </a:t>
            </a:r>
            <a:r>
              <a:rPr lang="en-US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μm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2" name="Google Shape;682;p28"/>
          <p:cNvSpPr txBox="1"/>
          <p:nvPr/>
        </p:nvSpPr>
        <p:spPr>
          <a:xfrm>
            <a:off x="6876650" y="4483913"/>
            <a:ext cx="17094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Diameter: ~107 </a:t>
            </a:r>
            <a:r>
              <a:rPr lang="en-US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μm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83" name="Google Shape;683;p28"/>
          <p:cNvGrpSpPr/>
          <p:nvPr/>
        </p:nvGrpSpPr>
        <p:grpSpPr>
          <a:xfrm rot="10800000">
            <a:off x="12" y="201507"/>
            <a:ext cx="1935996" cy="406086"/>
            <a:chOff x="7545156" y="201488"/>
            <a:chExt cx="2338159" cy="543259"/>
          </a:xfrm>
        </p:grpSpPr>
        <p:grpSp>
          <p:nvGrpSpPr>
            <p:cNvPr id="684" name="Google Shape;684;p28"/>
            <p:cNvGrpSpPr/>
            <p:nvPr/>
          </p:nvGrpSpPr>
          <p:grpSpPr>
            <a:xfrm rot="10800000">
              <a:off x="7545156" y="201488"/>
              <a:ext cx="477486" cy="543259"/>
              <a:chOff x="5890875" y="779657"/>
              <a:chExt cx="2291200" cy="2606810"/>
            </a:xfrm>
          </p:grpSpPr>
          <p:sp>
            <p:nvSpPr>
              <p:cNvPr id="685" name="Google Shape;685;p28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8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8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8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8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8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1" name="Google Shape;691;p28"/>
            <p:cNvCxnSpPr/>
            <p:nvPr/>
          </p:nvCxnSpPr>
          <p:spPr>
            <a:xfrm rot="10800000">
              <a:off x="8011616" y="481850"/>
              <a:ext cx="1871700" cy="0"/>
            </a:xfrm>
            <a:prstGeom prst="straightConnector1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9"/>
          <p:cNvSpPr/>
          <p:nvPr/>
        </p:nvSpPr>
        <p:spPr>
          <a:xfrm>
            <a:off x="6484475" y="0"/>
            <a:ext cx="26613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29"/>
          <p:cNvGrpSpPr/>
          <p:nvPr/>
        </p:nvGrpSpPr>
        <p:grpSpPr>
          <a:xfrm rot="10800000">
            <a:off x="7571184" y="1892342"/>
            <a:ext cx="537286" cy="611297"/>
            <a:chOff x="5890875" y="779657"/>
            <a:chExt cx="2291200" cy="2606810"/>
          </a:xfrm>
        </p:grpSpPr>
        <p:sp>
          <p:nvSpPr>
            <p:cNvPr id="699" name="Google Shape;699;p29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5" name="Google Shape;7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600" y="-25"/>
            <a:ext cx="3176874" cy="258126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6" name="Google Shape;706;p29"/>
          <p:cNvSpPr txBox="1"/>
          <p:nvPr/>
        </p:nvSpPr>
        <p:spPr>
          <a:xfrm>
            <a:off x="6590025" y="2594400"/>
            <a:ext cx="2499600" cy="21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Hybrid CNT threads.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a) pulling rate of 1.6 mm/s and a spinning rate of 1,060rpm. 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b) pulling rate of 1.9 mm/s and a spinning rate of 1,310 rpm.  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c)pulling rate of 1.2 mm/s and a spinning rate of 1,310 rpm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07" name="Google Shape;707;p29"/>
          <p:cNvCxnSpPr/>
          <p:nvPr/>
        </p:nvCxnSpPr>
        <p:spPr>
          <a:xfrm>
            <a:off x="4128000" y="772125"/>
            <a:ext cx="55800" cy="6249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8" name="Google Shape;708;p29"/>
          <p:cNvSpPr txBox="1"/>
          <p:nvPr/>
        </p:nvSpPr>
        <p:spPr>
          <a:xfrm>
            <a:off x="3606795" y="292422"/>
            <a:ext cx="12786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</a:rPr>
              <a:t>S-CNT</a:t>
            </a:r>
            <a:endParaRPr sz="2000" b="1">
              <a:solidFill>
                <a:srgbClr val="FFFFFF"/>
              </a:solidFill>
            </a:endParaRPr>
          </a:p>
        </p:txBody>
      </p:sp>
      <p:cxnSp>
        <p:nvCxnSpPr>
          <p:cNvPr id="709" name="Google Shape;709;p29"/>
          <p:cNvCxnSpPr/>
          <p:nvPr/>
        </p:nvCxnSpPr>
        <p:spPr>
          <a:xfrm>
            <a:off x="5383500" y="705325"/>
            <a:ext cx="179100" cy="4425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0" name="Google Shape;710;p29"/>
          <p:cNvSpPr txBox="1"/>
          <p:nvPr/>
        </p:nvSpPr>
        <p:spPr>
          <a:xfrm>
            <a:off x="4833757" y="292422"/>
            <a:ext cx="12786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00"/>
                </a:solidFill>
              </a:rPr>
              <a:t>D-CNT</a:t>
            </a:r>
            <a:endParaRPr sz="2000" b="1">
              <a:solidFill>
                <a:srgbClr val="FFFF00"/>
              </a:solidFill>
            </a:endParaRPr>
          </a:p>
        </p:txBody>
      </p:sp>
      <p:pic>
        <p:nvPicPr>
          <p:cNvPr id="711" name="Google Shape;7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50" y="0"/>
            <a:ext cx="3176874" cy="25812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2" name="Google Shape;712;p29"/>
          <p:cNvPicPr preferRelativeResize="0"/>
          <p:nvPr/>
        </p:nvPicPr>
        <p:blipFill rotWithShape="1">
          <a:blip r:embed="rId5">
            <a:alphaModFix/>
          </a:blip>
          <a:srcRect b="53667"/>
          <a:stretch/>
        </p:blipFill>
        <p:spPr>
          <a:xfrm>
            <a:off x="80950" y="2637700"/>
            <a:ext cx="6403526" cy="241060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3" name="Google Shape;713;p29"/>
          <p:cNvPicPr preferRelativeResize="0"/>
          <p:nvPr/>
        </p:nvPicPr>
        <p:blipFill rotWithShape="1">
          <a:blip r:embed="rId6">
            <a:alphaModFix/>
          </a:blip>
          <a:srcRect b="9657"/>
          <a:stretch/>
        </p:blipFill>
        <p:spPr>
          <a:xfrm rot="-5400000">
            <a:off x="4564189" y="2985888"/>
            <a:ext cx="2026874" cy="14877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4" name="Google Shape;714;p29"/>
          <p:cNvSpPr txBox="1">
            <a:spLocks noGrp="1"/>
          </p:cNvSpPr>
          <p:nvPr>
            <p:ph type="title"/>
          </p:nvPr>
        </p:nvSpPr>
        <p:spPr>
          <a:xfrm>
            <a:off x="6630725" y="222875"/>
            <a:ext cx="2418300" cy="158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HYBRID</a:t>
            </a:r>
            <a:endParaRPr sz="3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THREAD</a:t>
            </a:r>
            <a:endParaRPr sz="3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ASSEMBLY</a:t>
            </a:r>
            <a:endParaRPr sz="3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5" name="Google Shape;715;p29"/>
          <p:cNvSpPr txBox="1"/>
          <p:nvPr/>
        </p:nvSpPr>
        <p:spPr>
          <a:xfrm>
            <a:off x="136750" y="174400"/>
            <a:ext cx="345900" cy="44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a)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6" name="Google Shape;716;p29"/>
          <p:cNvSpPr txBox="1"/>
          <p:nvPr/>
        </p:nvSpPr>
        <p:spPr>
          <a:xfrm>
            <a:off x="3390850" y="98200"/>
            <a:ext cx="345900" cy="44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b)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7" name="Google Shape;717;p29"/>
          <p:cNvSpPr txBox="1"/>
          <p:nvPr/>
        </p:nvSpPr>
        <p:spPr>
          <a:xfrm>
            <a:off x="184925" y="2716350"/>
            <a:ext cx="345900" cy="44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c)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18" name="Google Shape;718;p29"/>
          <p:cNvCxnSpPr/>
          <p:nvPr/>
        </p:nvCxnSpPr>
        <p:spPr>
          <a:xfrm rot="10800000" flipH="1">
            <a:off x="3871575" y="2731225"/>
            <a:ext cx="926100" cy="1327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9" name="Google Shape;719;p29"/>
          <p:cNvCxnSpPr/>
          <p:nvPr/>
        </p:nvCxnSpPr>
        <p:spPr>
          <a:xfrm>
            <a:off x="4108950" y="4506900"/>
            <a:ext cx="722100" cy="221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0" name="Google Shape;720;p29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0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0"/>
          <p:cNvSpPr txBox="1">
            <a:spLocks noGrp="1"/>
          </p:cNvSpPr>
          <p:nvPr>
            <p:ph type="title"/>
          </p:nvPr>
        </p:nvSpPr>
        <p:spPr>
          <a:xfrm>
            <a:off x="55800" y="901500"/>
            <a:ext cx="24324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Tensile Testing Results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28" name="Google Shape;728;p30"/>
          <p:cNvGrpSpPr/>
          <p:nvPr/>
        </p:nvGrpSpPr>
        <p:grpSpPr>
          <a:xfrm rot="10800000">
            <a:off x="802414" y="2493219"/>
            <a:ext cx="827581" cy="941580"/>
            <a:chOff x="5890875" y="779657"/>
            <a:chExt cx="2291200" cy="2606810"/>
          </a:xfrm>
        </p:grpSpPr>
        <p:sp>
          <p:nvSpPr>
            <p:cNvPr id="729" name="Google Shape;729;p30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30"/>
          <p:cNvSpPr txBox="1">
            <a:spLocks noGrp="1"/>
          </p:cNvSpPr>
          <p:nvPr>
            <p:ph type="sldNum" idx="12"/>
          </p:nvPr>
        </p:nvSpPr>
        <p:spPr>
          <a:xfrm>
            <a:off x="-12" y="478618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736" name="Google Shape;7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800" y="169845"/>
            <a:ext cx="5958948" cy="480382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0"/>
          <p:cNvSpPr txBox="1"/>
          <p:nvPr/>
        </p:nvSpPr>
        <p:spPr>
          <a:xfrm>
            <a:off x="3618650" y="1328475"/>
            <a:ext cx="2921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densified= 1.4x stronger</a:t>
            </a:r>
            <a:endParaRPr sz="1800"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38" name="Google Shape;738;p30"/>
          <p:cNvCxnSpPr/>
          <p:nvPr/>
        </p:nvCxnSpPr>
        <p:spPr>
          <a:xfrm rot="10800000">
            <a:off x="4479100" y="3988575"/>
            <a:ext cx="1281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9" name="Google Shape;739;p30"/>
          <p:cNvCxnSpPr/>
          <p:nvPr/>
        </p:nvCxnSpPr>
        <p:spPr>
          <a:xfrm rot="10800000" flipH="1">
            <a:off x="5683025" y="3984675"/>
            <a:ext cx="2571900" cy="3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2" name="Google Shape;742;p30"/>
          <p:cNvSpPr txBox="1"/>
          <p:nvPr/>
        </p:nvSpPr>
        <p:spPr>
          <a:xfrm>
            <a:off x="4968575" y="3560025"/>
            <a:ext cx="31803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densified= 5x more flexible</a:t>
            </a:r>
            <a:endParaRPr sz="1800"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6056770-6857-294E-A57E-E0596365FE89}"/>
              </a:ext>
            </a:extLst>
          </p:cNvPr>
          <p:cNvCxnSpPr>
            <a:cxnSpLocks/>
          </p:cNvCxnSpPr>
          <p:nvPr/>
        </p:nvCxnSpPr>
        <p:spPr>
          <a:xfrm>
            <a:off x="3618650" y="593766"/>
            <a:ext cx="0" cy="109200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1"/>
          <p:cNvSpPr/>
          <p:nvPr/>
        </p:nvSpPr>
        <p:spPr>
          <a:xfrm>
            <a:off x="6484475" y="0"/>
            <a:ext cx="26613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31"/>
          <p:cNvGrpSpPr/>
          <p:nvPr/>
        </p:nvGrpSpPr>
        <p:grpSpPr>
          <a:xfrm rot="10800000">
            <a:off x="7197146" y="2380318"/>
            <a:ext cx="1285363" cy="1462421"/>
            <a:chOff x="5890875" y="779657"/>
            <a:chExt cx="2291200" cy="2606810"/>
          </a:xfrm>
        </p:grpSpPr>
        <p:sp>
          <p:nvSpPr>
            <p:cNvPr id="750" name="Google Shape;750;p31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31"/>
          <p:cNvSpPr txBox="1">
            <a:spLocks noGrp="1"/>
          </p:cNvSpPr>
          <p:nvPr>
            <p:ph type="title"/>
          </p:nvPr>
        </p:nvSpPr>
        <p:spPr>
          <a:xfrm>
            <a:off x="6713475" y="446025"/>
            <a:ext cx="2252700" cy="198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CONDUCTIVITY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TESTING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RESULTS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57" name="Google Shape;757;p31"/>
          <p:cNvCxnSpPr/>
          <p:nvPr/>
        </p:nvCxnSpPr>
        <p:spPr>
          <a:xfrm>
            <a:off x="4032750" y="4278300"/>
            <a:ext cx="722100" cy="221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58" name="Google Shape;758;p31"/>
          <p:cNvPicPr preferRelativeResize="0"/>
          <p:nvPr/>
        </p:nvPicPr>
        <p:blipFill rotWithShape="1">
          <a:blip r:embed="rId3">
            <a:alphaModFix/>
          </a:blip>
          <a:srcRect l="6942"/>
          <a:stretch/>
        </p:blipFill>
        <p:spPr>
          <a:xfrm>
            <a:off x="623225" y="86575"/>
            <a:ext cx="5599121" cy="4413124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31"/>
          <p:cNvSpPr txBox="1"/>
          <p:nvPr/>
        </p:nvSpPr>
        <p:spPr>
          <a:xfrm>
            <a:off x="1415963" y="1319388"/>
            <a:ext cx="18222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Hybrid CNT thread</a:t>
            </a:r>
            <a:endParaRPr b="1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0" name="Google Shape;760;p31"/>
          <p:cNvSpPr txBox="1"/>
          <p:nvPr/>
        </p:nvSpPr>
        <p:spPr>
          <a:xfrm>
            <a:off x="1245950" y="1677675"/>
            <a:ext cx="2253300" cy="50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0000"/>
                </a:solidFill>
              </a:rPr>
              <a:t>Z</a:t>
            </a:r>
            <a:r>
              <a:rPr lang="en-US" sz="1900" baseline="-25000">
                <a:solidFill>
                  <a:srgbClr val="FF0000"/>
                </a:solidFill>
              </a:rPr>
              <a:t>Real</a:t>
            </a:r>
            <a:r>
              <a:rPr lang="en-US" sz="1900">
                <a:solidFill>
                  <a:srgbClr val="FF0000"/>
                </a:solidFill>
              </a:rPr>
              <a:t> = 32.8 ohms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761" name="Google Shape;761;p31"/>
          <p:cNvSpPr txBox="1"/>
          <p:nvPr/>
        </p:nvSpPr>
        <p:spPr>
          <a:xfrm>
            <a:off x="3686722" y="3139025"/>
            <a:ext cx="2253300" cy="50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Z</a:t>
            </a:r>
            <a:r>
              <a:rPr lang="en-US" sz="1900" baseline="-25000"/>
              <a:t>Real</a:t>
            </a:r>
            <a:r>
              <a:rPr lang="en-US" sz="1900"/>
              <a:t> = 989 ohms</a:t>
            </a:r>
            <a:endParaRPr sz="1900"/>
          </a:p>
        </p:txBody>
      </p:sp>
      <p:cxnSp>
        <p:nvCxnSpPr>
          <p:cNvPr id="762" name="Google Shape;762;p31"/>
          <p:cNvCxnSpPr/>
          <p:nvPr/>
        </p:nvCxnSpPr>
        <p:spPr>
          <a:xfrm flipH="1">
            <a:off x="1195325" y="2304125"/>
            <a:ext cx="232500" cy="1212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3" name="Google Shape;763;p31"/>
          <p:cNvCxnSpPr/>
          <p:nvPr/>
        </p:nvCxnSpPr>
        <p:spPr>
          <a:xfrm flipH="1">
            <a:off x="1941925" y="3391650"/>
            <a:ext cx="1744800" cy="353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4" name="Google Shape;764;p31"/>
          <p:cNvSpPr txBox="1"/>
          <p:nvPr/>
        </p:nvSpPr>
        <p:spPr>
          <a:xfrm>
            <a:off x="3902275" y="2731775"/>
            <a:ext cx="18222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aleway"/>
                <a:ea typeface="Raleway"/>
                <a:cs typeface="Raleway"/>
                <a:sym typeface="Raleway"/>
              </a:rPr>
              <a:t>Single CNT thread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5" name="Google Shape;765;p31"/>
          <p:cNvSpPr txBox="1"/>
          <p:nvPr/>
        </p:nvSpPr>
        <p:spPr>
          <a:xfrm>
            <a:off x="2511701" y="4278300"/>
            <a:ext cx="19674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Z</a:t>
            </a:r>
            <a:r>
              <a:rPr lang="en-US" sz="1900" baseline="-25000"/>
              <a:t>real</a:t>
            </a:r>
            <a:r>
              <a:rPr lang="en-US" sz="1900"/>
              <a:t> (ohms)</a:t>
            </a:r>
            <a:endParaRPr sz="1900"/>
          </a:p>
        </p:txBody>
      </p:sp>
      <p:sp>
        <p:nvSpPr>
          <p:cNvPr id="766" name="Google Shape;766;p31"/>
          <p:cNvSpPr txBox="1"/>
          <p:nvPr/>
        </p:nvSpPr>
        <p:spPr>
          <a:xfrm rot="-5400000">
            <a:off x="-695125" y="1810025"/>
            <a:ext cx="21300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Z</a:t>
            </a:r>
            <a:r>
              <a:rPr lang="en-US" sz="1900" baseline="-25000"/>
              <a:t>imaginary</a:t>
            </a:r>
            <a:r>
              <a:rPr lang="en-US" sz="1900"/>
              <a:t> (ohms)</a:t>
            </a:r>
            <a:endParaRPr sz="1900"/>
          </a:p>
        </p:txBody>
      </p:sp>
      <p:sp>
        <p:nvSpPr>
          <p:cNvPr id="767" name="Google Shape;767;p31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2"/>
          <p:cNvGrpSpPr/>
          <p:nvPr/>
        </p:nvGrpSpPr>
        <p:grpSpPr>
          <a:xfrm>
            <a:off x="3603800" y="66613"/>
            <a:ext cx="4439073" cy="5010273"/>
            <a:chOff x="2640600" y="65150"/>
            <a:chExt cx="4439073" cy="5010273"/>
          </a:xfrm>
        </p:grpSpPr>
        <p:pic>
          <p:nvPicPr>
            <p:cNvPr id="774" name="Google Shape;774;p32"/>
            <p:cNvPicPr preferRelativeResize="0"/>
            <p:nvPr/>
          </p:nvPicPr>
          <p:blipFill rotWithShape="1">
            <a:blip r:embed="rId3">
              <a:alphaModFix/>
            </a:blip>
            <a:srcRect r="10833"/>
            <a:stretch/>
          </p:blipFill>
          <p:spPr>
            <a:xfrm>
              <a:off x="2640600" y="65150"/>
              <a:ext cx="4439073" cy="5010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32"/>
            <p:cNvSpPr txBox="1"/>
            <p:nvPr/>
          </p:nvSpPr>
          <p:spPr>
            <a:xfrm>
              <a:off x="3689200" y="116500"/>
              <a:ext cx="3313500" cy="94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 txBox="1"/>
            <p:nvPr/>
          </p:nvSpPr>
          <p:spPr>
            <a:xfrm>
              <a:off x="3292575" y="220750"/>
              <a:ext cx="502500" cy="56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7" name="Google Shape;777;p32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2"/>
          <p:cNvSpPr txBox="1">
            <a:spLocks noGrp="1"/>
          </p:cNvSpPr>
          <p:nvPr>
            <p:ph type="title"/>
          </p:nvPr>
        </p:nvSpPr>
        <p:spPr>
          <a:xfrm>
            <a:off x="55800" y="901500"/>
            <a:ext cx="24324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Battery Cycling Results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79" name="Google Shape;779;p32"/>
          <p:cNvGrpSpPr/>
          <p:nvPr/>
        </p:nvGrpSpPr>
        <p:grpSpPr>
          <a:xfrm rot="10800000">
            <a:off x="802414" y="2493219"/>
            <a:ext cx="827581" cy="941580"/>
            <a:chOff x="5890875" y="779657"/>
            <a:chExt cx="2291200" cy="2606810"/>
          </a:xfrm>
        </p:grpSpPr>
        <p:sp>
          <p:nvSpPr>
            <p:cNvPr id="780" name="Google Shape;780;p32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32"/>
          <p:cNvSpPr txBox="1">
            <a:spLocks noGrp="1"/>
          </p:cNvSpPr>
          <p:nvPr>
            <p:ph type="sldNum" idx="12"/>
          </p:nvPr>
        </p:nvSpPr>
        <p:spPr>
          <a:xfrm>
            <a:off x="-12" y="478618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87" name="Google Shape;787;p32"/>
          <p:cNvSpPr txBox="1"/>
          <p:nvPr/>
        </p:nvSpPr>
        <p:spPr>
          <a:xfrm>
            <a:off x="6097200" y="4239000"/>
            <a:ext cx="1859100" cy="23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2"/>
          <p:cNvSpPr txBox="1"/>
          <p:nvPr/>
        </p:nvSpPr>
        <p:spPr>
          <a:xfrm>
            <a:off x="5552675" y="837175"/>
            <a:ext cx="2076000" cy="1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Overall higher capacity</a:t>
            </a:r>
            <a:endParaRPr sz="2200"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647700" y="196825"/>
            <a:ext cx="7848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TABLE OF CONTENTS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685800" y="996575"/>
            <a:ext cx="7848600" cy="368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Why Advanced Batteries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Introduction of Lab Goals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Abstract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Background Literature Review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RET Goals and Objectives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Research Training Received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Research Results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Unit Topic, Essential Question and Challenge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7" name="Google Shape;97;p15"/>
          <p:cNvGrpSpPr/>
          <p:nvPr/>
        </p:nvGrpSpPr>
        <p:grpSpPr>
          <a:xfrm>
            <a:off x="5581" y="362613"/>
            <a:ext cx="1425849" cy="543259"/>
            <a:chOff x="11156" y="524051"/>
            <a:chExt cx="1425849" cy="543259"/>
          </a:xfrm>
        </p:grpSpPr>
        <p:grpSp>
          <p:nvGrpSpPr>
            <p:cNvPr id="98" name="Google Shape;98;p15"/>
            <p:cNvGrpSpPr/>
            <p:nvPr/>
          </p:nvGrpSpPr>
          <p:grpSpPr>
            <a:xfrm>
              <a:off x="959519" y="524051"/>
              <a:ext cx="477486" cy="543259"/>
              <a:chOff x="5890875" y="779657"/>
              <a:chExt cx="2291200" cy="2606810"/>
            </a:xfrm>
          </p:grpSpPr>
          <p:sp>
            <p:nvSpPr>
              <p:cNvPr id="99" name="Google Shape;99;p1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5" name="Google Shape;105;p15"/>
            <p:cNvCxnSpPr/>
            <p:nvPr/>
          </p:nvCxnSpPr>
          <p:spPr>
            <a:xfrm>
              <a:off x="11156" y="786950"/>
              <a:ext cx="9594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" name="Google Shape;106;p15"/>
          <p:cNvGrpSpPr/>
          <p:nvPr/>
        </p:nvGrpSpPr>
        <p:grpSpPr>
          <a:xfrm>
            <a:off x="7712581" y="353888"/>
            <a:ext cx="1425849" cy="543259"/>
            <a:chOff x="7718156" y="515326"/>
            <a:chExt cx="1425849" cy="543259"/>
          </a:xfrm>
        </p:grpSpPr>
        <p:grpSp>
          <p:nvGrpSpPr>
            <p:cNvPr id="107" name="Google Shape;107;p15"/>
            <p:cNvGrpSpPr/>
            <p:nvPr/>
          </p:nvGrpSpPr>
          <p:grpSpPr>
            <a:xfrm rot="10800000">
              <a:off x="7718156" y="515326"/>
              <a:ext cx="477486" cy="543259"/>
              <a:chOff x="5890875" y="779657"/>
              <a:chExt cx="2291200" cy="2606810"/>
            </a:xfrm>
          </p:grpSpPr>
          <p:sp>
            <p:nvSpPr>
              <p:cNvPr id="108" name="Google Shape;108;p1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4" name="Google Shape;114;p15"/>
            <p:cNvCxnSpPr/>
            <p:nvPr/>
          </p:nvCxnSpPr>
          <p:spPr>
            <a:xfrm rot="10800000">
              <a:off x="8184605" y="795686"/>
              <a:ext cx="9594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7522975" y="468386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33"/>
          <p:cNvGrpSpPr/>
          <p:nvPr/>
        </p:nvGrpSpPr>
        <p:grpSpPr>
          <a:xfrm rot="10800000">
            <a:off x="3543247" y="1401288"/>
            <a:ext cx="2057497" cy="2340916"/>
            <a:chOff x="5890875" y="779657"/>
            <a:chExt cx="2291200" cy="2606810"/>
          </a:xfrm>
        </p:grpSpPr>
        <p:sp>
          <p:nvSpPr>
            <p:cNvPr id="795" name="Google Shape;795;p33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3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1" name="Google Shape;801;p33"/>
          <p:cNvSpPr txBox="1">
            <a:spLocks noGrp="1"/>
          </p:cNvSpPr>
          <p:nvPr>
            <p:ph type="title"/>
          </p:nvPr>
        </p:nvSpPr>
        <p:spPr>
          <a:xfrm>
            <a:off x="3850338" y="1880550"/>
            <a:ext cx="1443300" cy="160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MEGAN’S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UNIT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ALGEBRA 2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2" name="Google Shape;802;p33"/>
          <p:cNvSpPr txBox="1">
            <a:spLocks noGrp="1"/>
          </p:cNvSpPr>
          <p:nvPr>
            <p:ph type="title"/>
          </p:nvPr>
        </p:nvSpPr>
        <p:spPr>
          <a:xfrm>
            <a:off x="953000" y="142400"/>
            <a:ext cx="16809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BIG IDEA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3" name="Google Shape;803;p33"/>
          <p:cNvSpPr txBox="1">
            <a:spLocks noGrp="1"/>
          </p:cNvSpPr>
          <p:nvPr>
            <p:ph type="title"/>
          </p:nvPr>
        </p:nvSpPr>
        <p:spPr>
          <a:xfrm>
            <a:off x="876800" y="2414600"/>
            <a:ext cx="19590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CHALLENGE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4" name="Google Shape;804;p33"/>
          <p:cNvSpPr txBox="1"/>
          <p:nvPr/>
        </p:nvSpPr>
        <p:spPr>
          <a:xfrm>
            <a:off x="426625" y="3196175"/>
            <a:ext cx="34236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 MacBooks to analyze battery consumption and graphically interpret data to create a set of criteria for ideal battery consumption.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5" name="Google Shape;805;p33"/>
          <p:cNvSpPr txBox="1"/>
          <p:nvPr/>
        </p:nvSpPr>
        <p:spPr>
          <a:xfrm>
            <a:off x="543125" y="812100"/>
            <a:ext cx="27054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Criteria for Optimal Battery Usage</a:t>
            </a:r>
            <a:r>
              <a:rPr lang="en-US" sz="2500">
                <a:solidFill>
                  <a:schemeClr val="dk1"/>
                </a:solidFill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6" name="Google Shape;806;p33"/>
          <p:cNvSpPr txBox="1">
            <a:spLocks noGrp="1"/>
          </p:cNvSpPr>
          <p:nvPr>
            <p:ph type="title"/>
          </p:nvPr>
        </p:nvSpPr>
        <p:spPr>
          <a:xfrm>
            <a:off x="6606550" y="142400"/>
            <a:ext cx="17676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ESSENTIAL QUESTION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7" name="Google Shape;807;p33"/>
          <p:cNvSpPr txBox="1"/>
          <p:nvPr/>
        </p:nvSpPr>
        <p:spPr>
          <a:xfrm>
            <a:off x="5895475" y="812100"/>
            <a:ext cx="3000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How can we use math to illustrate the criteria for optimal battery use?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08" name="Google Shape;808;p33"/>
          <p:cNvGrpSpPr/>
          <p:nvPr/>
        </p:nvGrpSpPr>
        <p:grpSpPr>
          <a:xfrm>
            <a:off x="248529" y="131947"/>
            <a:ext cx="617707" cy="702796"/>
            <a:chOff x="248529" y="360547"/>
            <a:chExt cx="617707" cy="702796"/>
          </a:xfrm>
        </p:grpSpPr>
        <p:grpSp>
          <p:nvGrpSpPr>
            <p:cNvPr id="809" name="Google Shape;809;p33"/>
            <p:cNvGrpSpPr/>
            <p:nvPr/>
          </p:nvGrpSpPr>
          <p:grpSpPr>
            <a:xfrm rot="10800000">
              <a:off x="248529" y="360547"/>
              <a:ext cx="617707" cy="702796"/>
              <a:chOff x="5890875" y="779657"/>
              <a:chExt cx="2291200" cy="2606810"/>
            </a:xfrm>
          </p:grpSpPr>
          <p:sp>
            <p:nvSpPr>
              <p:cNvPr id="810" name="Google Shape;810;p33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6" name="Google Shape;816;p33"/>
            <p:cNvSpPr/>
            <p:nvPr/>
          </p:nvSpPr>
          <p:spPr>
            <a:xfrm>
              <a:off x="446071" y="562763"/>
              <a:ext cx="222619" cy="29838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1</a:t>
              </a:r>
            </a:p>
          </p:txBody>
        </p:sp>
      </p:grpSp>
      <p:grpSp>
        <p:nvGrpSpPr>
          <p:cNvPr id="817" name="Google Shape;817;p33"/>
          <p:cNvGrpSpPr/>
          <p:nvPr/>
        </p:nvGrpSpPr>
        <p:grpSpPr>
          <a:xfrm>
            <a:off x="5895479" y="131947"/>
            <a:ext cx="617707" cy="702796"/>
            <a:chOff x="5333554" y="360547"/>
            <a:chExt cx="617707" cy="702796"/>
          </a:xfrm>
        </p:grpSpPr>
        <p:grpSp>
          <p:nvGrpSpPr>
            <p:cNvPr id="818" name="Google Shape;818;p33"/>
            <p:cNvGrpSpPr/>
            <p:nvPr/>
          </p:nvGrpSpPr>
          <p:grpSpPr>
            <a:xfrm rot="10800000">
              <a:off x="5333554" y="360547"/>
              <a:ext cx="617707" cy="702796"/>
              <a:chOff x="5890875" y="779657"/>
              <a:chExt cx="2291200" cy="2606810"/>
            </a:xfrm>
          </p:grpSpPr>
          <p:sp>
            <p:nvSpPr>
              <p:cNvPr id="819" name="Google Shape;819;p33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5" name="Google Shape;825;p33"/>
            <p:cNvSpPr/>
            <p:nvPr/>
          </p:nvSpPr>
          <p:spPr>
            <a:xfrm>
              <a:off x="5531084" y="562763"/>
              <a:ext cx="251884" cy="30360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2</a:t>
              </a:r>
            </a:p>
          </p:txBody>
        </p:sp>
      </p:grpSp>
      <p:grpSp>
        <p:nvGrpSpPr>
          <p:cNvPr id="826" name="Google Shape;826;p33"/>
          <p:cNvGrpSpPr/>
          <p:nvPr/>
        </p:nvGrpSpPr>
        <p:grpSpPr>
          <a:xfrm>
            <a:off x="172329" y="2404147"/>
            <a:ext cx="617707" cy="702796"/>
            <a:chOff x="248529" y="2785147"/>
            <a:chExt cx="617707" cy="702796"/>
          </a:xfrm>
        </p:grpSpPr>
        <p:grpSp>
          <p:nvGrpSpPr>
            <p:cNvPr id="827" name="Google Shape;827;p33"/>
            <p:cNvGrpSpPr/>
            <p:nvPr/>
          </p:nvGrpSpPr>
          <p:grpSpPr>
            <a:xfrm rot="10800000">
              <a:off x="248529" y="2785147"/>
              <a:ext cx="617707" cy="702796"/>
              <a:chOff x="5890875" y="779657"/>
              <a:chExt cx="2291200" cy="2606810"/>
            </a:xfrm>
          </p:grpSpPr>
          <p:sp>
            <p:nvSpPr>
              <p:cNvPr id="828" name="Google Shape;828;p33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4" name="Google Shape;834;p33"/>
            <p:cNvSpPr/>
            <p:nvPr/>
          </p:nvSpPr>
          <p:spPr>
            <a:xfrm>
              <a:off x="431446" y="2964324"/>
              <a:ext cx="257109" cy="3778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3</a:t>
              </a:r>
            </a:p>
          </p:txBody>
        </p:sp>
      </p:grpSp>
      <p:grpSp>
        <p:nvGrpSpPr>
          <p:cNvPr id="835" name="Google Shape;835;p33"/>
          <p:cNvGrpSpPr/>
          <p:nvPr/>
        </p:nvGrpSpPr>
        <p:grpSpPr>
          <a:xfrm>
            <a:off x="5999783" y="2414597"/>
            <a:ext cx="2540932" cy="2087275"/>
            <a:chOff x="6595775" y="1292875"/>
            <a:chExt cx="2256600" cy="2353451"/>
          </a:xfrm>
        </p:grpSpPr>
        <p:pic>
          <p:nvPicPr>
            <p:cNvPr id="836" name="Google Shape;836;p33"/>
            <p:cNvPicPr preferRelativeResize="0"/>
            <p:nvPr/>
          </p:nvPicPr>
          <p:blipFill rotWithShape="1">
            <a:blip r:embed="rId3">
              <a:alphaModFix/>
            </a:blip>
            <a:srcRect l="10025" r="18058"/>
            <a:stretch/>
          </p:blipFill>
          <p:spPr>
            <a:xfrm>
              <a:off x="6595775" y="1292875"/>
              <a:ext cx="2256600" cy="2353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33"/>
            <p:cNvPicPr preferRelativeResize="0"/>
            <p:nvPr/>
          </p:nvPicPr>
          <p:blipFill rotWithShape="1">
            <a:blip r:embed="rId4">
              <a:alphaModFix/>
            </a:blip>
            <a:srcRect l="23726" t="17813" r="24973" b="3191"/>
            <a:stretch/>
          </p:blipFill>
          <p:spPr>
            <a:xfrm rot="525248">
              <a:off x="7486742" y="1636870"/>
              <a:ext cx="895041" cy="7707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8" name="Google Shape;838;p33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23" y="1496475"/>
            <a:ext cx="2378351" cy="770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34"/>
          <p:cNvGrpSpPr/>
          <p:nvPr/>
        </p:nvGrpSpPr>
        <p:grpSpPr>
          <a:xfrm rot="10800000">
            <a:off x="3543247" y="1401288"/>
            <a:ext cx="2057497" cy="2340916"/>
            <a:chOff x="5890875" y="779657"/>
            <a:chExt cx="2291200" cy="2606810"/>
          </a:xfrm>
        </p:grpSpPr>
        <p:sp>
          <p:nvSpPr>
            <p:cNvPr id="846" name="Google Shape;846;p34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3850338" y="1880550"/>
            <a:ext cx="1443300" cy="160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AARON’S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UNIT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AP PHYSICS 2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3" name="Google Shape;853;p34"/>
          <p:cNvSpPr txBox="1">
            <a:spLocks noGrp="1"/>
          </p:cNvSpPr>
          <p:nvPr>
            <p:ph type="title"/>
          </p:nvPr>
        </p:nvSpPr>
        <p:spPr>
          <a:xfrm>
            <a:off x="953000" y="142400"/>
            <a:ext cx="16809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BIG IDEA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4" name="Google Shape;854;p34"/>
          <p:cNvSpPr txBox="1">
            <a:spLocks noGrp="1"/>
          </p:cNvSpPr>
          <p:nvPr>
            <p:ph type="title"/>
          </p:nvPr>
        </p:nvSpPr>
        <p:spPr>
          <a:xfrm>
            <a:off x="876800" y="2567000"/>
            <a:ext cx="19590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CHALLENGE</a:t>
            </a:r>
            <a:endParaRPr sz="2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5" name="Google Shape;855;p34"/>
          <p:cNvSpPr txBox="1"/>
          <p:nvPr/>
        </p:nvSpPr>
        <p:spPr>
          <a:xfrm>
            <a:off x="426625" y="3348575"/>
            <a:ext cx="34236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 a process to test individual lithium-ion cells to determine which cells have more usable life and which cells will need to be recycled.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6" name="Google Shape;856;p34"/>
          <p:cNvSpPr txBox="1"/>
          <p:nvPr/>
        </p:nvSpPr>
        <p:spPr>
          <a:xfrm>
            <a:off x="543250" y="659700"/>
            <a:ext cx="30000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Lithium-ion Batteries and Energy Storage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7" name="Google Shape;857;p34"/>
          <p:cNvSpPr txBox="1">
            <a:spLocks noGrp="1"/>
          </p:cNvSpPr>
          <p:nvPr>
            <p:ph type="title"/>
          </p:nvPr>
        </p:nvSpPr>
        <p:spPr>
          <a:xfrm>
            <a:off x="6606550" y="142400"/>
            <a:ext cx="17676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ESSENTIAL QUESTION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8" name="Google Shape;858;p34"/>
          <p:cNvSpPr txBox="1"/>
          <p:nvPr/>
        </p:nvSpPr>
        <p:spPr>
          <a:xfrm>
            <a:off x="5895475" y="812100"/>
            <a:ext cx="3000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can be done with all the rechargeable batteries which appear to have no usable life?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59" name="Google Shape;859;p34"/>
          <p:cNvGrpSpPr/>
          <p:nvPr/>
        </p:nvGrpSpPr>
        <p:grpSpPr>
          <a:xfrm>
            <a:off x="248529" y="131947"/>
            <a:ext cx="617707" cy="702796"/>
            <a:chOff x="248529" y="360547"/>
            <a:chExt cx="617707" cy="702796"/>
          </a:xfrm>
        </p:grpSpPr>
        <p:grpSp>
          <p:nvGrpSpPr>
            <p:cNvPr id="860" name="Google Shape;860;p34"/>
            <p:cNvGrpSpPr/>
            <p:nvPr/>
          </p:nvGrpSpPr>
          <p:grpSpPr>
            <a:xfrm rot="10800000">
              <a:off x="248529" y="360547"/>
              <a:ext cx="617707" cy="702796"/>
              <a:chOff x="5890875" y="779657"/>
              <a:chExt cx="2291200" cy="2606810"/>
            </a:xfrm>
          </p:grpSpPr>
          <p:sp>
            <p:nvSpPr>
              <p:cNvPr id="861" name="Google Shape;861;p3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7" name="Google Shape;867;p34"/>
            <p:cNvSpPr/>
            <p:nvPr/>
          </p:nvSpPr>
          <p:spPr>
            <a:xfrm>
              <a:off x="446071" y="562763"/>
              <a:ext cx="222619" cy="29838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1</a:t>
              </a:r>
            </a:p>
          </p:txBody>
        </p:sp>
      </p:grpSp>
      <p:grpSp>
        <p:nvGrpSpPr>
          <p:cNvPr id="868" name="Google Shape;868;p34"/>
          <p:cNvGrpSpPr/>
          <p:nvPr/>
        </p:nvGrpSpPr>
        <p:grpSpPr>
          <a:xfrm>
            <a:off x="5895479" y="131947"/>
            <a:ext cx="617707" cy="702796"/>
            <a:chOff x="5333554" y="360547"/>
            <a:chExt cx="617707" cy="702796"/>
          </a:xfrm>
        </p:grpSpPr>
        <p:grpSp>
          <p:nvGrpSpPr>
            <p:cNvPr id="869" name="Google Shape;869;p34"/>
            <p:cNvGrpSpPr/>
            <p:nvPr/>
          </p:nvGrpSpPr>
          <p:grpSpPr>
            <a:xfrm rot="10800000">
              <a:off x="5333554" y="360547"/>
              <a:ext cx="617707" cy="702796"/>
              <a:chOff x="5890875" y="779657"/>
              <a:chExt cx="2291200" cy="2606810"/>
            </a:xfrm>
          </p:grpSpPr>
          <p:sp>
            <p:nvSpPr>
              <p:cNvPr id="870" name="Google Shape;870;p3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6" name="Google Shape;876;p34"/>
            <p:cNvSpPr/>
            <p:nvPr/>
          </p:nvSpPr>
          <p:spPr>
            <a:xfrm>
              <a:off x="5531084" y="562763"/>
              <a:ext cx="251884" cy="30360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2</a:t>
              </a:r>
            </a:p>
          </p:txBody>
        </p:sp>
      </p:grpSp>
      <p:grpSp>
        <p:nvGrpSpPr>
          <p:cNvPr id="877" name="Google Shape;877;p34"/>
          <p:cNvGrpSpPr/>
          <p:nvPr/>
        </p:nvGrpSpPr>
        <p:grpSpPr>
          <a:xfrm>
            <a:off x="172329" y="2556547"/>
            <a:ext cx="617707" cy="702796"/>
            <a:chOff x="248529" y="2785147"/>
            <a:chExt cx="617707" cy="702796"/>
          </a:xfrm>
        </p:grpSpPr>
        <p:grpSp>
          <p:nvGrpSpPr>
            <p:cNvPr id="878" name="Google Shape;878;p34"/>
            <p:cNvGrpSpPr/>
            <p:nvPr/>
          </p:nvGrpSpPr>
          <p:grpSpPr>
            <a:xfrm rot="10800000">
              <a:off x="248529" y="2785147"/>
              <a:ext cx="617707" cy="702796"/>
              <a:chOff x="5890875" y="779657"/>
              <a:chExt cx="2291200" cy="2606810"/>
            </a:xfrm>
          </p:grpSpPr>
          <p:sp>
            <p:nvSpPr>
              <p:cNvPr id="879" name="Google Shape;879;p3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5" name="Google Shape;885;p34"/>
            <p:cNvSpPr/>
            <p:nvPr/>
          </p:nvSpPr>
          <p:spPr>
            <a:xfrm>
              <a:off x="431446" y="2964324"/>
              <a:ext cx="257109" cy="3778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3</a:t>
              </a:r>
            </a:p>
          </p:txBody>
        </p:sp>
      </p:grpSp>
      <p:grpSp>
        <p:nvGrpSpPr>
          <p:cNvPr id="886" name="Google Shape;886;p34"/>
          <p:cNvGrpSpPr/>
          <p:nvPr/>
        </p:nvGrpSpPr>
        <p:grpSpPr>
          <a:xfrm>
            <a:off x="5895479" y="2556547"/>
            <a:ext cx="617707" cy="702796"/>
            <a:chOff x="5717379" y="2964322"/>
            <a:chExt cx="617707" cy="702796"/>
          </a:xfrm>
        </p:grpSpPr>
        <p:grpSp>
          <p:nvGrpSpPr>
            <p:cNvPr id="887" name="Google Shape;887;p34"/>
            <p:cNvGrpSpPr/>
            <p:nvPr/>
          </p:nvGrpSpPr>
          <p:grpSpPr>
            <a:xfrm rot="10800000">
              <a:off x="5717379" y="2964322"/>
              <a:ext cx="617707" cy="702796"/>
              <a:chOff x="5890875" y="779657"/>
              <a:chExt cx="2291200" cy="2606810"/>
            </a:xfrm>
          </p:grpSpPr>
          <p:sp>
            <p:nvSpPr>
              <p:cNvPr id="888" name="Google Shape;888;p34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4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4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4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4" name="Google Shape;894;p34"/>
            <p:cNvSpPr/>
            <p:nvPr/>
          </p:nvSpPr>
          <p:spPr>
            <a:xfrm>
              <a:off x="5877982" y="3132342"/>
              <a:ext cx="268606" cy="3647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444444"/>
                  </a:solidFill>
                  <a:latin typeface="Raleway"/>
                </a:rPr>
                <a:t>4</a:t>
              </a:r>
            </a:p>
          </p:txBody>
        </p:sp>
      </p:grpSp>
      <p:sp>
        <p:nvSpPr>
          <p:cNvPr id="895" name="Google Shape;895;p34"/>
          <p:cNvSpPr txBox="1">
            <a:spLocks noGrp="1"/>
          </p:cNvSpPr>
          <p:nvPr>
            <p:ph type="title"/>
          </p:nvPr>
        </p:nvSpPr>
        <p:spPr>
          <a:xfrm>
            <a:off x="6606550" y="2567000"/>
            <a:ext cx="1767600" cy="68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EXTENSION PROJECT</a:t>
            </a:r>
            <a:endParaRPr sz="2100" b="1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6" name="Google Shape;896;p34"/>
          <p:cNvSpPr txBox="1"/>
          <p:nvPr/>
        </p:nvSpPr>
        <p:spPr>
          <a:xfrm>
            <a:off x="6144000" y="3259350"/>
            <a:ext cx="30000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Build a small Li-ion battery back to charge a cell phone.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7" name="Google Shape;897;p34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5"/>
          <p:cNvSpPr txBox="1">
            <a:spLocks noGrp="1"/>
          </p:cNvSpPr>
          <p:nvPr>
            <p:ph type="title"/>
          </p:nvPr>
        </p:nvSpPr>
        <p:spPr>
          <a:xfrm>
            <a:off x="647700" y="1387075"/>
            <a:ext cx="7848600" cy="130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  <a:endParaRPr sz="119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-4" y="3543400"/>
            <a:ext cx="2021730" cy="1600089"/>
            <a:chOff x="-4" y="3543400"/>
            <a:chExt cx="2021730" cy="1600089"/>
          </a:xfrm>
        </p:grpSpPr>
        <p:grpSp>
          <p:nvGrpSpPr>
            <p:cNvPr id="905" name="Google Shape;905;p35"/>
            <p:cNvGrpSpPr/>
            <p:nvPr/>
          </p:nvGrpSpPr>
          <p:grpSpPr>
            <a:xfrm rot="10800000">
              <a:off x="-4" y="3681068"/>
              <a:ext cx="1285363" cy="1462421"/>
              <a:chOff x="5890875" y="779657"/>
              <a:chExt cx="2291200" cy="2606810"/>
            </a:xfrm>
          </p:grpSpPr>
          <p:sp>
            <p:nvSpPr>
              <p:cNvPr id="906" name="Google Shape;906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2" name="Google Shape;912;p35"/>
            <p:cNvGrpSpPr/>
            <p:nvPr/>
          </p:nvGrpSpPr>
          <p:grpSpPr>
            <a:xfrm rot="10800000">
              <a:off x="699148" y="3543400"/>
              <a:ext cx="907544" cy="1032558"/>
              <a:chOff x="5890875" y="779657"/>
              <a:chExt cx="2291200" cy="2606810"/>
            </a:xfrm>
          </p:grpSpPr>
          <p:sp>
            <p:nvSpPr>
              <p:cNvPr id="913" name="Google Shape;913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5"/>
            <p:cNvGrpSpPr/>
            <p:nvPr/>
          </p:nvGrpSpPr>
          <p:grpSpPr>
            <a:xfrm rot="10800000">
              <a:off x="1476421" y="4102070"/>
              <a:ext cx="545306" cy="620421"/>
              <a:chOff x="5890875" y="779657"/>
              <a:chExt cx="2291200" cy="2606810"/>
            </a:xfrm>
          </p:grpSpPr>
          <p:sp>
            <p:nvSpPr>
              <p:cNvPr id="920" name="Google Shape;920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6" name="Google Shape;926;p35"/>
          <p:cNvGrpSpPr/>
          <p:nvPr/>
        </p:nvGrpSpPr>
        <p:grpSpPr>
          <a:xfrm rot="10800000">
            <a:off x="7422892" y="57121"/>
            <a:ext cx="1755469" cy="1389357"/>
            <a:chOff x="-4" y="3543400"/>
            <a:chExt cx="2021730" cy="1600089"/>
          </a:xfrm>
        </p:grpSpPr>
        <p:grpSp>
          <p:nvGrpSpPr>
            <p:cNvPr id="927" name="Google Shape;927;p35"/>
            <p:cNvGrpSpPr/>
            <p:nvPr/>
          </p:nvGrpSpPr>
          <p:grpSpPr>
            <a:xfrm rot="10800000">
              <a:off x="-4" y="3681068"/>
              <a:ext cx="1285363" cy="1462421"/>
              <a:chOff x="5890875" y="779657"/>
              <a:chExt cx="2291200" cy="2606810"/>
            </a:xfrm>
          </p:grpSpPr>
          <p:sp>
            <p:nvSpPr>
              <p:cNvPr id="928" name="Google Shape;928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4" name="Google Shape;934;p35"/>
            <p:cNvGrpSpPr/>
            <p:nvPr/>
          </p:nvGrpSpPr>
          <p:grpSpPr>
            <a:xfrm rot="10800000">
              <a:off x="699148" y="3543400"/>
              <a:ext cx="907544" cy="1032558"/>
              <a:chOff x="5890875" y="779657"/>
              <a:chExt cx="2291200" cy="2606810"/>
            </a:xfrm>
          </p:grpSpPr>
          <p:sp>
            <p:nvSpPr>
              <p:cNvPr id="935" name="Google Shape;935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1" name="Google Shape;941;p35"/>
            <p:cNvGrpSpPr/>
            <p:nvPr/>
          </p:nvGrpSpPr>
          <p:grpSpPr>
            <a:xfrm rot="10800000">
              <a:off x="1476421" y="4102070"/>
              <a:ext cx="545306" cy="620421"/>
              <a:chOff x="5890875" y="779657"/>
              <a:chExt cx="2291200" cy="2606810"/>
            </a:xfrm>
          </p:grpSpPr>
          <p:sp>
            <p:nvSpPr>
              <p:cNvPr id="942" name="Google Shape;942;p35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5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5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48" name="Google Shape;9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450" y="2890750"/>
            <a:ext cx="1759112" cy="1600101"/>
          </a:xfrm>
          <a:prstGeom prst="rect">
            <a:avLst/>
          </a:prstGeom>
          <a:noFill/>
          <a:ln>
            <a:noFill/>
          </a:ln>
          <a:effectLst>
            <a:outerShdw blurRad="57150" dist="19050" dir="12600000" algn="bl" rotWithShape="0">
              <a:srgbClr val="FFFFFF">
                <a:alpha val="79000"/>
              </a:srgbClr>
            </a:outerShdw>
          </a:effectLst>
        </p:spPr>
      </p:pic>
      <p:sp>
        <p:nvSpPr>
          <p:cNvPr id="949" name="Google Shape;949;p35"/>
          <p:cNvSpPr txBox="1"/>
          <p:nvPr/>
        </p:nvSpPr>
        <p:spPr>
          <a:xfrm>
            <a:off x="2105375" y="4306200"/>
            <a:ext cx="53967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 is funded by the National Science Foundation, grant EEC #17110826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50" name="Google Shape;950;p35"/>
          <p:cNvSpPr txBox="1">
            <a:spLocks noGrp="1"/>
          </p:cNvSpPr>
          <p:nvPr>
            <p:ph type="sldNum" idx="12"/>
          </p:nvPr>
        </p:nvSpPr>
        <p:spPr>
          <a:xfrm>
            <a:off x="7585725" y="47298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6"/>
          <p:cNvGrpSpPr/>
          <p:nvPr/>
        </p:nvGrpSpPr>
        <p:grpSpPr>
          <a:xfrm>
            <a:off x="4273225" y="1204762"/>
            <a:ext cx="4737456" cy="2853667"/>
            <a:chOff x="4273225" y="1204762"/>
            <a:chExt cx="4737456" cy="2853667"/>
          </a:xfrm>
        </p:grpSpPr>
        <p:cxnSp>
          <p:nvCxnSpPr>
            <p:cNvPr id="122" name="Google Shape;122;p16"/>
            <p:cNvCxnSpPr/>
            <p:nvPr/>
          </p:nvCxnSpPr>
          <p:spPr>
            <a:xfrm>
              <a:off x="4273225" y="2714450"/>
              <a:ext cx="2376600" cy="390600"/>
            </a:xfrm>
            <a:prstGeom prst="curvedConnector3">
              <a:avLst>
                <a:gd name="adj1" fmla="val 50000"/>
              </a:avLst>
            </a:prstGeom>
            <a:noFill/>
            <a:ln w="762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23" name="Google Shape;12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59873" y="2195754"/>
              <a:ext cx="1117330" cy="1094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74579" y="3189855"/>
              <a:ext cx="887969" cy="868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6"/>
            <p:cNvSpPr/>
            <p:nvPr/>
          </p:nvSpPr>
          <p:spPr>
            <a:xfrm>
              <a:off x="6402099" y="1204762"/>
              <a:ext cx="2608582" cy="9303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 w="9525" cap="flat" cmpd="sng">
                    <a:solidFill>
                      <a:srgbClr val="43434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B600"/>
                  </a:solidFill>
                  <a:latin typeface="Alfa Slab One"/>
                </a:rPr>
                <a:t>6.58</a:t>
              </a: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342224" y="2549336"/>
              <a:ext cx="1077539" cy="3202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rgbClr val="6666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9E9E9E"/>
                  </a:solidFill>
                  <a:latin typeface="Alfa Slab One"/>
                </a:rPr>
                <a:t>2020</a:t>
              </a:r>
            </a:p>
          </p:txBody>
        </p:sp>
        <p:pic>
          <p:nvPicPr>
            <p:cNvPr id="127" name="Google Shape;127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92427" y="2268807"/>
              <a:ext cx="1105341" cy="10823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9925" y="3347975"/>
            <a:ext cx="771900" cy="1103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6"/>
          <p:cNvGrpSpPr/>
          <p:nvPr/>
        </p:nvGrpSpPr>
        <p:grpSpPr>
          <a:xfrm>
            <a:off x="67350" y="2913250"/>
            <a:ext cx="4123150" cy="1615975"/>
            <a:chOff x="67350" y="2913250"/>
            <a:chExt cx="4123150" cy="1615975"/>
          </a:xfrm>
        </p:grpSpPr>
        <p:cxnSp>
          <p:nvCxnSpPr>
            <p:cNvPr id="130" name="Google Shape;130;p16"/>
            <p:cNvCxnSpPr/>
            <p:nvPr/>
          </p:nvCxnSpPr>
          <p:spPr>
            <a:xfrm flipH="1">
              <a:off x="1863400" y="2913250"/>
              <a:ext cx="2327100" cy="816600"/>
            </a:xfrm>
            <a:prstGeom prst="curvedConnector3">
              <a:avLst>
                <a:gd name="adj1" fmla="val 50000"/>
              </a:avLst>
            </a:prstGeom>
            <a:noFill/>
            <a:ln w="762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1" name="Google Shape;131;p16"/>
            <p:cNvSpPr/>
            <p:nvPr/>
          </p:nvSpPr>
          <p:spPr>
            <a:xfrm>
              <a:off x="778775" y="3074732"/>
              <a:ext cx="1447800" cy="52519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rgbClr val="43434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B600"/>
                  </a:solidFill>
                  <a:latin typeface="Alfa Slab One"/>
                </a:rPr>
                <a:t>3.64</a:t>
              </a: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2541773" y="3678026"/>
              <a:ext cx="1016495" cy="3202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 w="9525" cap="flat" cmpd="sng">
                    <a:solidFill>
                      <a:srgbClr val="6666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9E9E9E"/>
                  </a:solidFill>
                  <a:latin typeface="Alfa Slab One"/>
                </a:rPr>
                <a:t>2018</a:t>
              </a:r>
            </a:p>
          </p:txBody>
        </p:sp>
        <p:pic>
          <p:nvPicPr>
            <p:cNvPr id="133" name="Google Shape;13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1818" y="3464519"/>
              <a:ext cx="998758" cy="998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350" y="3184775"/>
              <a:ext cx="793738" cy="793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00588" y="3911537"/>
              <a:ext cx="617682" cy="6176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2375" y="1653563"/>
            <a:ext cx="771900" cy="77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6"/>
          <p:cNvCxnSpPr/>
          <p:nvPr/>
        </p:nvCxnSpPr>
        <p:spPr>
          <a:xfrm rot="10800000">
            <a:off x="2220200" y="1821975"/>
            <a:ext cx="2030700" cy="10236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16"/>
          <p:cNvSpPr txBox="1"/>
          <p:nvPr/>
        </p:nvSpPr>
        <p:spPr>
          <a:xfrm>
            <a:off x="67350" y="4671875"/>
            <a:ext cx="5490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444444"/>
                </a:solidFill>
              </a:rPr>
              <a:t>“Forecast on connected devices per person worldwide 2003-2020 | Statistic.” (2016). Statista, PwC, &lt;https://www.statista.com/statistics/678739/forecast-on-connected-devices-per-person/&gt; (Jul. 5, 2018).</a:t>
            </a:r>
            <a:endParaRPr sz="800" b="1">
              <a:solidFill>
                <a:srgbClr val="444444"/>
              </a:solidFill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4090128" y="223265"/>
            <a:ext cx="50367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700">
                <a:latin typeface="Raleway"/>
                <a:ea typeface="Raleway"/>
                <a:cs typeface="Raleway"/>
                <a:sym typeface="Raleway"/>
              </a:rPr>
              <a:t>for each Person Worldwide</a:t>
            </a:r>
            <a:endParaRPr sz="2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0" name="Google Shape;140;p16"/>
          <p:cNvPicPr preferRelativeResize="0"/>
          <p:nvPr/>
        </p:nvPicPr>
        <p:blipFill rotWithShape="1">
          <a:blip r:embed="rId10">
            <a:alphaModFix/>
          </a:blip>
          <a:srcRect l="9863" r="9085"/>
          <a:stretch/>
        </p:blipFill>
        <p:spPr>
          <a:xfrm>
            <a:off x="3525700" y="2128125"/>
            <a:ext cx="1447800" cy="134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/>
          <p:nvPr/>
        </p:nvSpPr>
        <p:spPr>
          <a:xfrm>
            <a:off x="2615412" y="1509849"/>
            <a:ext cx="1027522" cy="3202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E9E9E"/>
                </a:solidFill>
                <a:latin typeface="Alfa Slab One"/>
              </a:rPr>
              <a:t>2010</a:t>
            </a:r>
          </a:p>
        </p:txBody>
      </p:sp>
      <p:sp>
        <p:nvSpPr>
          <p:cNvPr id="142" name="Google Shape;142;p16"/>
          <p:cNvSpPr/>
          <p:nvPr/>
        </p:nvSpPr>
        <p:spPr>
          <a:xfrm>
            <a:off x="1019549" y="1142151"/>
            <a:ext cx="1077550" cy="4081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B600"/>
                </a:solidFill>
                <a:latin typeface="Alfa Slab One"/>
              </a:rPr>
              <a:t>1.84</a:t>
            </a:r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63649" y="1336242"/>
            <a:ext cx="771900" cy="63498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111979" y="277148"/>
            <a:ext cx="3951471" cy="320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B600"/>
                </a:solidFill>
                <a:latin typeface="Alfa Slab One"/>
              </a:rPr>
              <a:t>Connected Devices</a:t>
            </a: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xfrm>
            <a:off x="7562875" y="467186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498" y="3091562"/>
            <a:ext cx="1130753" cy="16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10075" y="3722250"/>
            <a:ext cx="9144000" cy="14211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7700" y="151575"/>
            <a:ext cx="7848600" cy="66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LAB GOALS</a:t>
            </a:r>
            <a:endParaRPr sz="31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54" name="Google Shape;154;p17"/>
          <p:cNvGrpSpPr/>
          <p:nvPr/>
        </p:nvGrpSpPr>
        <p:grpSpPr>
          <a:xfrm>
            <a:off x="66624" y="3992187"/>
            <a:ext cx="1332523" cy="1151264"/>
            <a:chOff x="-4" y="3543400"/>
            <a:chExt cx="2021730" cy="1600089"/>
          </a:xfrm>
        </p:grpSpPr>
        <p:grpSp>
          <p:nvGrpSpPr>
            <p:cNvPr id="155" name="Google Shape;155;p17"/>
            <p:cNvGrpSpPr/>
            <p:nvPr/>
          </p:nvGrpSpPr>
          <p:grpSpPr>
            <a:xfrm rot="10800000">
              <a:off x="-4" y="3681068"/>
              <a:ext cx="1285363" cy="1462421"/>
              <a:chOff x="5890875" y="779657"/>
              <a:chExt cx="2291200" cy="2606810"/>
            </a:xfrm>
          </p:grpSpPr>
          <p:sp>
            <p:nvSpPr>
              <p:cNvPr id="156" name="Google Shape;156;p17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" name="Google Shape;162;p17"/>
            <p:cNvGrpSpPr/>
            <p:nvPr/>
          </p:nvGrpSpPr>
          <p:grpSpPr>
            <a:xfrm rot="10800000">
              <a:off x="699148" y="3543400"/>
              <a:ext cx="907544" cy="1032558"/>
              <a:chOff x="5890875" y="779657"/>
              <a:chExt cx="2291200" cy="2606810"/>
            </a:xfrm>
          </p:grpSpPr>
          <p:sp>
            <p:nvSpPr>
              <p:cNvPr id="163" name="Google Shape;163;p17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7"/>
            <p:cNvGrpSpPr/>
            <p:nvPr/>
          </p:nvGrpSpPr>
          <p:grpSpPr>
            <a:xfrm rot="10800000">
              <a:off x="1476421" y="4102070"/>
              <a:ext cx="545306" cy="620421"/>
              <a:chOff x="5890875" y="779657"/>
              <a:chExt cx="2291200" cy="2606810"/>
            </a:xfrm>
          </p:grpSpPr>
          <p:sp>
            <p:nvSpPr>
              <p:cNvPr id="170" name="Google Shape;170;p17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176;p17"/>
          <p:cNvGrpSpPr/>
          <p:nvPr/>
        </p:nvGrpSpPr>
        <p:grpSpPr>
          <a:xfrm>
            <a:off x="-30200" y="201488"/>
            <a:ext cx="3022905" cy="543259"/>
            <a:chOff x="-1322175" y="201488"/>
            <a:chExt cx="3022905" cy="543259"/>
          </a:xfrm>
        </p:grpSpPr>
        <p:grpSp>
          <p:nvGrpSpPr>
            <p:cNvPr id="177" name="Google Shape;177;p17"/>
            <p:cNvGrpSpPr/>
            <p:nvPr/>
          </p:nvGrpSpPr>
          <p:grpSpPr>
            <a:xfrm>
              <a:off x="1223244" y="201488"/>
              <a:ext cx="477486" cy="543259"/>
              <a:chOff x="5890875" y="779657"/>
              <a:chExt cx="2291200" cy="2606810"/>
            </a:xfrm>
          </p:grpSpPr>
          <p:sp>
            <p:nvSpPr>
              <p:cNvPr id="178" name="Google Shape;178;p17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84" name="Google Shape;184;p17"/>
            <p:cNvCxnSpPr/>
            <p:nvPr/>
          </p:nvCxnSpPr>
          <p:spPr>
            <a:xfrm rot="10800000" flipH="1">
              <a:off x="-1322175" y="464475"/>
              <a:ext cx="2556600" cy="6600"/>
            </a:xfrm>
            <a:prstGeom prst="straightConnector1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5" name="Google Shape;185;p17"/>
          <p:cNvGrpSpPr/>
          <p:nvPr/>
        </p:nvGrpSpPr>
        <p:grpSpPr>
          <a:xfrm>
            <a:off x="6068791" y="201488"/>
            <a:ext cx="3090859" cy="543259"/>
            <a:chOff x="7545156" y="201488"/>
            <a:chExt cx="3090859" cy="543259"/>
          </a:xfrm>
        </p:grpSpPr>
        <p:grpSp>
          <p:nvGrpSpPr>
            <p:cNvPr id="186" name="Google Shape;186;p17"/>
            <p:cNvGrpSpPr/>
            <p:nvPr/>
          </p:nvGrpSpPr>
          <p:grpSpPr>
            <a:xfrm rot="10800000">
              <a:off x="7545156" y="201488"/>
              <a:ext cx="477486" cy="543259"/>
              <a:chOff x="5890875" y="779657"/>
              <a:chExt cx="2291200" cy="2606810"/>
            </a:xfrm>
          </p:grpSpPr>
          <p:sp>
            <p:nvSpPr>
              <p:cNvPr id="187" name="Google Shape;187;p17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93" name="Google Shape;193;p17"/>
            <p:cNvCxnSpPr/>
            <p:nvPr/>
          </p:nvCxnSpPr>
          <p:spPr>
            <a:xfrm flipH="1">
              <a:off x="8011616" y="481125"/>
              <a:ext cx="2624400" cy="600"/>
            </a:xfrm>
            <a:prstGeom prst="straightConnector1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4" name="Google Shape;194;p17"/>
          <p:cNvSpPr txBox="1">
            <a:spLocks noGrp="1"/>
          </p:cNvSpPr>
          <p:nvPr>
            <p:ph type="sldNum" idx="12"/>
          </p:nvPr>
        </p:nvSpPr>
        <p:spPr>
          <a:xfrm>
            <a:off x="7636100" y="472233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l="2128" r="6119"/>
          <a:stretch/>
        </p:blipFill>
        <p:spPr>
          <a:xfrm>
            <a:off x="1680950" y="3944875"/>
            <a:ext cx="6620800" cy="8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 txBox="1">
            <a:spLocks noGrp="1"/>
          </p:cNvSpPr>
          <p:nvPr>
            <p:ph type="body" idx="1"/>
          </p:nvPr>
        </p:nvSpPr>
        <p:spPr>
          <a:xfrm>
            <a:off x="360125" y="910788"/>
            <a:ext cx="7997100" cy="264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Develop </a:t>
            </a:r>
            <a:r>
              <a:rPr lang="en-US" sz="26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sensors</a:t>
            </a: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using carbon nanostructures</a:t>
            </a:r>
            <a:endParaRPr sz="26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Develop and test energy-dense </a:t>
            </a:r>
            <a:r>
              <a:rPr lang="en-US" sz="26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supercapacitors</a:t>
            </a: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using carbon nanostructures </a:t>
            </a:r>
            <a:endParaRPr sz="26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Develop and test energy-dense </a:t>
            </a:r>
            <a:r>
              <a:rPr lang="en-US" sz="26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batteries</a:t>
            </a: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using carbon nanostructures</a:t>
            </a:r>
            <a:endParaRPr sz="26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2521525" y="342750"/>
            <a:ext cx="6348600" cy="463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Interest in the development of energy-dense fiber batteries.</a:t>
            </a:r>
            <a:endParaRPr sz="28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Lithium-sulfur batteries offer a high theoretical energy density but have major limitations.</a:t>
            </a:r>
            <a:endParaRPr sz="28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Char char="•"/>
            </a:pPr>
            <a:r>
              <a:rPr lang="en-US" sz="2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Develop a highly conductive, mechanically strong cathode which can be used in a fiber battery.</a:t>
            </a:r>
            <a:endParaRPr sz="2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3" name="Google Shape;203;p18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title"/>
          </p:nvPr>
        </p:nvSpPr>
        <p:spPr>
          <a:xfrm>
            <a:off x="55800" y="1657950"/>
            <a:ext cx="23208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ABSTRACT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05" name="Google Shape;205;p18"/>
          <p:cNvGrpSpPr/>
          <p:nvPr/>
        </p:nvGrpSpPr>
        <p:grpSpPr>
          <a:xfrm rot="10800000">
            <a:off x="611326" y="2626936"/>
            <a:ext cx="1209753" cy="1376396"/>
            <a:chOff x="5890875" y="779657"/>
            <a:chExt cx="2291200" cy="2606810"/>
          </a:xfrm>
        </p:grpSpPr>
        <p:sp>
          <p:nvSpPr>
            <p:cNvPr id="206" name="Google Shape;206;p18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8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18"/>
          <p:cNvSpPr txBox="1">
            <a:spLocks noGrp="1"/>
          </p:cNvSpPr>
          <p:nvPr>
            <p:ph type="sldNum" idx="12"/>
          </p:nvPr>
        </p:nvSpPr>
        <p:spPr>
          <a:xfrm>
            <a:off x="7603850" y="4732638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9"/>
          <p:cNvPicPr preferRelativeResize="0"/>
          <p:nvPr/>
        </p:nvPicPr>
        <p:blipFill rotWithShape="1">
          <a:blip r:embed="rId3">
            <a:alphaModFix/>
          </a:blip>
          <a:srcRect r="49538"/>
          <a:stretch/>
        </p:blipFill>
        <p:spPr>
          <a:xfrm>
            <a:off x="7414437" y="3722075"/>
            <a:ext cx="1231187" cy="6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3">
            <a:alphaModFix/>
          </a:blip>
          <a:srcRect l="51288"/>
          <a:stretch/>
        </p:blipFill>
        <p:spPr>
          <a:xfrm>
            <a:off x="5936097" y="3722084"/>
            <a:ext cx="1188511" cy="6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573300" y="336113"/>
            <a:ext cx="7848600" cy="69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FIBER BATTERY</a:t>
            </a:r>
            <a:endParaRPr sz="74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2" name="Google Shape;222;p19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/>
          <p:nvPr/>
        </p:nvSpPr>
        <p:spPr>
          <a:xfrm>
            <a:off x="5890950" y="8925"/>
            <a:ext cx="3253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0" y="0"/>
            <a:ext cx="2432400" cy="51435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/>
          </p:nvPr>
        </p:nvSpPr>
        <p:spPr>
          <a:xfrm>
            <a:off x="55800" y="749100"/>
            <a:ext cx="2376600" cy="14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LITHIUM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SULFUR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BATTERIES</a:t>
            </a:r>
            <a:endParaRPr sz="3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31" name="Google Shape;231;p20"/>
          <p:cNvGrpSpPr/>
          <p:nvPr/>
        </p:nvGrpSpPr>
        <p:grpSpPr>
          <a:xfrm rot="10800000">
            <a:off x="611326" y="2427911"/>
            <a:ext cx="1209753" cy="1376396"/>
            <a:chOff x="5890875" y="779657"/>
            <a:chExt cx="2291200" cy="2606810"/>
          </a:xfrm>
        </p:grpSpPr>
        <p:sp>
          <p:nvSpPr>
            <p:cNvPr id="232" name="Google Shape;232;p20"/>
            <p:cNvSpPr/>
            <p:nvPr/>
          </p:nvSpPr>
          <p:spPr>
            <a:xfrm flipH="1">
              <a:off x="5890875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 rot="3624996" flipH="1">
              <a:off x="6431169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 rot="-3624996">
              <a:off x="7487294" y="50715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 flipH="1">
              <a:off x="8027600" y="1414750"/>
              <a:ext cx="145200" cy="132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 rot="7175004">
              <a:off x="6440433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 rot="-7175004" flipH="1">
              <a:off x="7496558" y="2331264"/>
              <a:ext cx="145233" cy="13277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38" name="Google Shape;238;p20"/>
          <p:cNvGraphicFramePr/>
          <p:nvPr/>
        </p:nvGraphicFramePr>
        <p:xfrm>
          <a:off x="2814088" y="486238"/>
          <a:ext cx="3076850" cy="3682550"/>
        </p:xfrm>
        <a:graphic>
          <a:graphicData uri="http://schemas.openxmlformats.org/drawingml/2006/table">
            <a:tbl>
              <a:tblPr>
                <a:noFill/>
                <a:tableStyleId>{49B6C1DE-B327-4F68-BF78-1772A72A1B20}</a:tableStyleId>
              </a:tblPr>
              <a:tblGrid>
                <a:gridCol w="307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6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Benefits</a:t>
                      </a:r>
                      <a:endParaRPr sz="2800" u="sng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00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High theoretical capacity to store electric charge (1675 mA h g</a:t>
                      </a:r>
                      <a:r>
                        <a:rPr lang="en-US" sz="1800" baseline="300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-1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)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72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One of the most abundant elements, economical</a:t>
                      </a:r>
                      <a:endParaRPr sz="1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Environmentally friendly</a:t>
                      </a:r>
                      <a:endParaRPr sz="1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9" name="Google Shape;239;p20"/>
          <p:cNvSpPr txBox="1"/>
          <p:nvPr/>
        </p:nvSpPr>
        <p:spPr>
          <a:xfrm>
            <a:off x="111600" y="4059025"/>
            <a:ext cx="22092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Chung, S., Manthiram, A., Zu, C. (2015). “Lithium-Sulfur Batteries: Progress and Prospects.” </a:t>
            </a:r>
            <a:r>
              <a:rPr lang="en-US" sz="1200" i="1">
                <a:solidFill>
                  <a:schemeClr val="dk1"/>
                </a:solidFill>
              </a:rPr>
              <a:t>Advanced Materials</a:t>
            </a:r>
            <a:r>
              <a:rPr lang="en-US" sz="1200">
                <a:solidFill>
                  <a:schemeClr val="dk1"/>
                </a:solidFill>
              </a:rPr>
              <a:t>, 27, 1980-2006</a:t>
            </a:r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241" name="Google Shape;241;p20"/>
          <p:cNvGraphicFramePr/>
          <p:nvPr/>
        </p:nvGraphicFramePr>
        <p:xfrm>
          <a:off x="6131738" y="452663"/>
          <a:ext cx="2938250" cy="3682550"/>
        </p:xfrm>
        <a:graphic>
          <a:graphicData uri="http://schemas.openxmlformats.org/drawingml/2006/table">
            <a:tbl>
              <a:tblPr>
                <a:noFill/>
                <a:tableStyleId>{49B6C1DE-B327-4F68-BF78-1772A72A1B20}</a:tableStyleId>
              </a:tblPr>
              <a:tblGrid>
                <a:gridCol w="293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6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Limitations</a:t>
                      </a:r>
                      <a:endParaRPr sz="2800" u="sng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Low conductivity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7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Low tensile strength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Fragile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C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/>
          <p:nvPr/>
        </p:nvSpPr>
        <p:spPr>
          <a:xfrm>
            <a:off x="1190425" y="3997788"/>
            <a:ext cx="428700" cy="3573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"/>
          <p:cNvSpPr txBox="1"/>
          <p:nvPr/>
        </p:nvSpPr>
        <p:spPr>
          <a:xfrm>
            <a:off x="1913125" y="3926100"/>
            <a:ext cx="45366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= Sulfur clusters/agglomerates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49" name="Google Shape;249;p21"/>
          <p:cNvGrpSpPr/>
          <p:nvPr/>
        </p:nvGrpSpPr>
        <p:grpSpPr>
          <a:xfrm>
            <a:off x="173900" y="1500450"/>
            <a:ext cx="8758100" cy="2142600"/>
            <a:chOff x="173900" y="1500450"/>
            <a:chExt cx="8758100" cy="2142600"/>
          </a:xfrm>
        </p:grpSpPr>
        <p:sp>
          <p:nvSpPr>
            <p:cNvPr id="250" name="Google Shape;250;p21"/>
            <p:cNvSpPr/>
            <p:nvPr/>
          </p:nvSpPr>
          <p:spPr>
            <a:xfrm>
              <a:off x="173900" y="1500450"/>
              <a:ext cx="2242500" cy="2142600"/>
            </a:xfrm>
            <a:prstGeom prst="ellipse">
              <a:avLst/>
            </a:prstGeom>
            <a:solidFill>
              <a:srgbClr val="EEFF41">
                <a:alpha val="50770"/>
              </a:srgbClr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2360614" y="1500450"/>
              <a:ext cx="2242500" cy="2142600"/>
            </a:xfrm>
            <a:prstGeom prst="ellipse">
              <a:avLst/>
            </a:prstGeom>
            <a:solidFill>
              <a:srgbClr val="EEFF41">
                <a:alpha val="50770"/>
              </a:srgbClr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4527371" y="1500450"/>
              <a:ext cx="2242500" cy="2142600"/>
            </a:xfrm>
            <a:prstGeom prst="ellipse">
              <a:avLst/>
            </a:prstGeom>
            <a:solidFill>
              <a:srgbClr val="EEFF41">
                <a:alpha val="50770"/>
              </a:srgbClr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6689500" y="1500450"/>
              <a:ext cx="2242500" cy="2142600"/>
            </a:xfrm>
            <a:prstGeom prst="ellipse">
              <a:avLst/>
            </a:prstGeom>
            <a:solidFill>
              <a:srgbClr val="EEFF41">
                <a:alpha val="50770"/>
              </a:srgbClr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 l="38559"/>
          <a:stretch/>
        </p:blipFill>
        <p:spPr>
          <a:xfrm>
            <a:off x="1028397" y="4447775"/>
            <a:ext cx="752749" cy="3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1913125" y="4355088"/>
            <a:ext cx="45366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Raleway"/>
                <a:ea typeface="Raleway"/>
                <a:cs typeface="Raleway"/>
                <a:sym typeface="Raleway"/>
              </a:rPr>
              <a:t>= Carbon Nanotube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21"/>
          <p:cNvSpPr txBox="1">
            <a:spLocks noGrp="1"/>
          </p:cNvSpPr>
          <p:nvPr>
            <p:ph type="title"/>
          </p:nvPr>
        </p:nvSpPr>
        <p:spPr>
          <a:xfrm>
            <a:off x="647700" y="196825"/>
            <a:ext cx="7848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CATHODE DESIGN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57" name="Google Shape;257;p21"/>
          <p:cNvGrpSpPr/>
          <p:nvPr/>
        </p:nvGrpSpPr>
        <p:grpSpPr>
          <a:xfrm>
            <a:off x="11150" y="353888"/>
            <a:ext cx="1901980" cy="543259"/>
            <a:chOff x="-464975" y="524051"/>
            <a:chExt cx="1901980" cy="543259"/>
          </a:xfrm>
        </p:grpSpPr>
        <p:grpSp>
          <p:nvGrpSpPr>
            <p:cNvPr id="258" name="Google Shape;258;p21"/>
            <p:cNvGrpSpPr/>
            <p:nvPr/>
          </p:nvGrpSpPr>
          <p:grpSpPr>
            <a:xfrm>
              <a:off x="959519" y="524051"/>
              <a:ext cx="477486" cy="543259"/>
              <a:chOff x="5890875" y="779657"/>
              <a:chExt cx="2291200" cy="2606810"/>
            </a:xfrm>
          </p:grpSpPr>
          <p:sp>
            <p:nvSpPr>
              <p:cNvPr id="259" name="Google Shape;259;p21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1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1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5" name="Google Shape;265;p21"/>
            <p:cNvCxnSpPr/>
            <p:nvPr/>
          </p:nvCxnSpPr>
          <p:spPr>
            <a:xfrm>
              <a:off x="-464975" y="786963"/>
              <a:ext cx="14355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6" name="Google Shape;266;p21"/>
          <p:cNvGrpSpPr/>
          <p:nvPr/>
        </p:nvGrpSpPr>
        <p:grpSpPr>
          <a:xfrm>
            <a:off x="7199328" y="353888"/>
            <a:ext cx="1971947" cy="543259"/>
            <a:chOff x="7718156" y="515326"/>
            <a:chExt cx="1971947" cy="543259"/>
          </a:xfrm>
        </p:grpSpPr>
        <p:grpSp>
          <p:nvGrpSpPr>
            <p:cNvPr id="267" name="Google Shape;267;p21"/>
            <p:cNvGrpSpPr/>
            <p:nvPr/>
          </p:nvGrpSpPr>
          <p:grpSpPr>
            <a:xfrm rot="10800000">
              <a:off x="7718156" y="515326"/>
              <a:ext cx="477486" cy="543259"/>
              <a:chOff x="5890875" y="779657"/>
              <a:chExt cx="2291200" cy="2606810"/>
            </a:xfrm>
          </p:grpSpPr>
          <p:sp>
            <p:nvSpPr>
              <p:cNvPr id="268" name="Google Shape;268;p21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1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1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4" name="Google Shape;274;p21"/>
            <p:cNvCxnSpPr/>
            <p:nvPr/>
          </p:nvCxnSpPr>
          <p:spPr>
            <a:xfrm rot="10800000">
              <a:off x="8184703" y="795688"/>
              <a:ext cx="15054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75" name="Google Shape;2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8373"/>
            <a:ext cx="9143999" cy="266675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1"/>
          <p:cNvSpPr txBox="1">
            <a:spLocks noGrp="1"/>
          </p:cNvSpPr>
          <p:nvPr>
            <p:ph type="sldNum" idx="12"/>
          </p:nvPr>
        </p:nvSpPr>
        <p:spPr>
          <a:xfrm>
            <a:off x="5562600" y="4672013"/>
            <a:ext cx="1447800" cy="35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/>
          <p:nvPr/>
        </p:nvSpPr>
        <p:spPr>
          <a:xfrm>
            <a:off x="11150" y="4716650"/>
            <a:ext cx="8277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Schematic illustration of the fabrication of a CNT-sulfur composite battery</a:t>
            </a:r>
            <a:endParaRPr sz="18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3" name="Google Shape;283;p22"/>
          <p:cNvSpPr txBox="1"/>
          <p:nvPr/>
        </p:nvSpPr>
        <p:spPr>
          <a:xfrm>
            <a:off x="252100" y="1174275"/>
            <a:ext cx="2397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Carbon Nanotube Array</a:t>
            </a:r>
            <a:endParaRPr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84" name="Google Shape;284;p22"/>
          <p:cNvGrpSpPr/>
          <p:nvPr/>
        </p:nvGrpSpPr>
        <p:grpSpPr>
          <a:xfrm>
            <a:off x="2649995" y="1157838"/>
            <a:ext cx="2698192" cy="1385613"/>
            <a:chOff x="2649995" y="1157838"/>
            <a:chExt cx="2698192" cy="1385613"/>
          </a:xfrm>
        </p:grpSpPr>
        <p:sp>
          <p:nvSpPr>
            <p:cNvPr id="285" name="Google Shape;285;p22"/>
            <p:cNvSpPr txBox="1"/>
            <p:nvPr/>
          </p:nvSpPr>
          <p:spPr>
            <a:xfrm>
              <a:off x="3401788" y="1157838"/>
              <a:ext cx="19464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Fiber CNT Spinning</a:t>
              </a:r>
              <a:endPara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286" name="Google Shape;286;p22"/>
            <p:cNvGrpSpPr/>
            <p:nvPr/>
          </p:nvGrpSpPr>
          <p:grpSpPr>
            <a:xfrm>
              <a:off x="3530313" y="1475215"/>
              <a:ext cx="1498266" cy="1068235"/>
              <a:chOff x="3530313" y="1475215"/>
              <a:chExt cx="1498266" cy="1068235"/>
            </a:xfrm>
          </p:grpSpPr>
          <p:grpSp>
            <p:nvGrpSpPr>
              <p:cNvPr id="287" name="Google Shape;287;p22"/>
              <p:cNvGrpSpPr/>
              <p:nvPr/>
            </p:nvGrpSpPr>
            <p:grpSpPr>
              <a:xfrm>
                <a:off x="3815566" y="1667916"/>
                <a:ext cx="974434" cy="257770"/>
                <a:chOff x="1391275" y="4438025"/>
                <a:chExt cx="3267718" cy="1152300"/>
              </a:xfrm>
            </p:grpSpPr>
            <p:grpSp>
              <p:nvGrpSpPr>
                <p:cNvPr id="288" name="Google Shape;288;p22"/>
                <p:cNvGrpSpPr/>
                <p:nvPr/>
              </p:nvGrpSpPr>
              <p:grpSpPr>
                <a:xfrm>
                  <a:off x="1391275" y="4438025"/>
                  <a:ext cx="3267718" cy="1152300"/>
                  <a:chOff x="1391275" y="4438025"/>
                  <a:chExt cx="3267718" cy="1152300"/>
                </a:xfrm>
              </p:grpSpPr>
              <p:sp>
                <p:nvSpPr>
                  <p:cNvPr id="289" name="Google Shape;289;p22"/>
                  <p:cNvSpPr/>
                  <p:nvPr/>
                </p:nvSpPr>
                <p:spPr>
                  <a:xfrm>
                    <a:off x="2122050" y="4613325"/>
                    <a:ext cx="1946400" cy="766200"/>
                  </a:xfrm>
                  <a:prstGeom prst="rect">
                    <a:avLst/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" name="Google Shape;290;p22"/>
                  <p:cNvSpPr/>
                  <p:nvPr/>
                </p:nvSpPr>
                <p:spPr>
                  <a:xfrm>
                    <a:off x="1391275" y="4438025"/>
                    <a:ext cx="755100" cy="1152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" name="Google Shape;291;p22"/>
                  <p:cNvSpPr/>
                  <p:nvPr/>
                </p:nvSpPr>
                <p:spPr>
                  <a:xfrm>
                    <a:off x="3903893" y="4438025"/>
                    <a:ext cx="755100" cy="1152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cxnSp>
              <p:nvCxnSpPr>
                <p:cNvPr id="292" name="Google Shape;292;p22"/>
                <p:cNvCxnSpPr/>
                <p:nvPr/>
              </p:nvCxnSpPr>
              <p:spPr>
                <a:xfrm>
                  <a:off x="2417175" y="4620725"/>
                  <a:ext cx="0" cy="75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3" name="Google Shape;293;p22"/>
                <p:cNvCxnSpPr/>
                <p:nvPr/>
              </p:nvCxnSpPr>
              <p:spPr>
                <a:xfrm>
                  <a:off x="2487425" y="46207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4" name="Google Shape;294;p22"/>
                <p:cNvCxnSpPr/>
                <p:nvPr/>
              </p:nvCxnSpPr>
              <p:spPr>
                <a:xfrm>
                  <a:off x="2623075" y="462777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5" name="Google Shape;295;p22"/>
                <p:cNvCxnSpPr/>
                <p:nvPr/>
              </p:nvCxnSpPr>
              <p:spPr>
                <a:xfrm>
                  <a:off x="2758725" y="46138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22"/>
                <p:cNvCxnSpPr/>
                <p:nvPr/>
              </p:nvCxnSpPr>
              <p:spPr>
                <a:xfrm>
                  <a:off x="289437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22"/>
                <p:cNvCxnSpPr/>
                <p:nvPr/>
              </p:nvCxnSpPr>
              <p:spPr>
                <a:xfrm>
                  <a:off x="228152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22"/>
                <p:cNvCxnSpPr/>
                <p:nvPr/>
              </p:nvCxnSpPr>
              <p:spPr>
                <a:xfrm>
                  <a:off x="303002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99" name="Google Shape;299;p22"/>
              <p:cNvGrpSpPr/>
              <p:nvPr/>
            </p:nvGrpSpPr>
            <p:grpSpPr>
              <a:xfrm>
                <a:off x="3530313" y="1475215"/>
                <a:ext cx="1498266" cy="1068235"/>
                <a:chOff x="3283888" y="1362440"/>
                <a:chExt cx="1498266" cy="1068235"/>
              </a:xfrm>
            </p:grpSpPr>
            <p:pic>
              <p:nvPicPr>
                <p:cNvPr id="300" name="Google Shape;300;p22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561609" y="1797772"/>
                  <a:ext cx="988835" cy="632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1" name="Google Shape;301;p22"/>
                <p:cNvSpPr/>
                <p:nvPr/>
              </p:nvSpPr>
              <p:spPr>
                <a:xfrm>
                  <a:off x="3896255" y="1410106"/>
                  <a:ext cx="885900" cy="621000"/>
                </a:xfrm>
                <a:prstGeom prst="arc">
                  <a:avLst>
                    <a:gd name="adj1" fmla="val 16200000"/>
                    <a:gd name="adj2" fmla="val 3318378"/>
                  </a:avLst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triangl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22"/>
                <p:cNvSpPr/>
                <p:nvPr/>
              </p:nvSpPr>
              <p:spPr>
                <a:xfrm rot="10800000">
                  <a:off x="3283888" y="1362440"/>
                  <a:ext cx="885900" cy="621000"/>
                </a:xfrm>
                <a:prstGeom prst="arc">
                  <a:avLst>
                    <a:gd name="adj1" fmla="val 16200000"/>
                    <a:gd name="adj2" fmla="val 3728491"/>
                  </a:avLst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triangl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3" name="Google Shape;303;p22"/>
            <p:cNvSpPr/>
            <p:nvPr/>
          </p:nvSpPr>
          <p:spPr>
            <a:xfrm>
              <a:off x="2649995" y="1216331"/>
              <a:ext cx="613200" cy="276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B6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22"/>
          <p:cNvGrpSpPr/>
          <p:nvPr/>
        </p:nvGrpSpPr>
        <p:grpSpPr>
          <a:xfrm>
            <a:off x="4663400" y="2498095"/>
            <a:ext cx="2895316" cy="2068031"/>
            <a:chOff x="4663400" y="2498095"/>
            <a:chExt cx="2895316" cy="2068031"/>
          </a:xfrm>
        </p:grpSpPr>
        <p:pic>
          <p:nvPicPr>
            <p:cNvPr id="305" name="Google Shape;30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4025" y="3127126"/>
              <a:ext cx="1439000" cy="143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22"/>
            <p:cNvSpPr txBox="1"/>
            <p:nvPr/>
          </p:nvSpPr>
          <p:spPr>
            <a:xfrm>
              <a:off x="4663400" y="2498095"/>
              <a:ext cx="2096100" cy="5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Sulfur Melting Infiltration Synthesis</a:t>
              </a:r>
              <a:endPara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07" name="Google Shape;307;p22"/>
            <p:cNvSpPr txBox="1"/>
            <p:nvPr/>
          </p:nvSpPr>
          <p:spPr>
            <a:xfrm>
              <a:off x="5010750" y="3416341"/>
              <a:ext cx="1293600" cy="64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>
                  <a:latin typeface="Raleway"/>
                  <a:ea typeface="Raleway"/>
                  <a:cs typeface="Raleway"/>
                  <a:sym typeface="Raleway"/>
                </a:rPr>
                <a:t>CNT + S</a:t>
              </a:r>
              <a:endParaRPr sz="22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>
                  <a:latin typeface="Raleway"/>
                  <a:ea typeface="Raleway"/>
                  <a:cs typeface="Raleway"/>
                  <a:sym typeface="Raleway"/>
                </a:rPr>
                <a:t>@ 155℃</a:t>
              </a:r>
              <a:endParaRPr sz="2200"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08" name="Google Shape;308;p22"/>
            <p:cNvSpPr/>
            <p:nvPr/>
          </p:nvSpPr>
          <p:spPr>
            <a:xfrm rot="10798562">
              <a:off x="6841716" y="2597296"/>
              <a:ext cx="717000" cy="5271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FB6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22"/>
          <p:cNvGrpSpPr/>
          <p:nvPr/>
        </p:nvGrpSpPr>
        <p:grpSpPr>
          <a:xfrm>
            <a:off x="5486770" y="1174275"/>
            <a:ext cx="3515380" cy="1281584"/>
            <a:chOff x="5486770" y="1174275"/>
            <a:chExt cx="3515380" cy="1281584"/>
          </a:xfrm>
        </p:grpSpPr>
        <p:sp>
          <p:nvSpPr>
            <p:cNvPr id="310" name="Google Shape;310;p22"/>
            <p:cNvSpPr txBox="1"/>
            <p:nvPr/>
          </p:nvSpPr>
          <p:spPr>
            <a:xfrm>
              <a:off x="6323450" y="1174275"/>
              <a:ext cx="26787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O</a:t>
              </a:r>
              <a:r>
                <a:rPr lang="en-US" b="1" baseline="-25000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r>
                <a:rPr lang="en-US" b="1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 Plasma Functionalization</a:t>
              </a:r>
              <a:endPara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311" name="Google Shape;311;p22"/>
            <p:cNvGrpSpPr/>
            <p:nvPr/>
          </p:nvGrpSpPr>
          <p:grpSpPr>
            <a:xfrm>
              <a:off x="6053961" y="1611680"/>
              <a:ext cx="2582622" cy="844179"/>
              <a:chOff x="-22695" y="1096321"/>
              <a:chExt cx="8835520" cy="3468279"/>
            </a:xfrm>
          </p:grpSpPr>
          <p:grpSp>
            <p:nvGrpSpPr>
              <p:cNvPr id="312" name="Google Shape;312;p22"/>
              <p:cNvGrpSpPr/>
              <p:nvPr/>
            </p:nvGrpSpPr>
            <p:grpSpPr>
              <a:xfrm>
                <a:off x="6615544" y="2948340"/>
                <a:ext cx="1573614" cy="1313410"/>
                <a:chOff x="4974825" y="4764150"/>
                <a:chExt cx="1447800" cy="1208400"/>
              </a:xfrm>
            </p:grpSpPr>
            <p:sp>
              <p:nvSpPr>
                <p:cNvPr id="313" name="Google Shape;313;p22"/>
                <p:cNvSpPr/>
                <p:nvPr/>
              </p:nvSpPr>
              <p:spPr>
                <a:xfrm>
                  <a:off x="4974825" y="4764150"/>
                  <a:ext cx="1447800" cy="1208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D9D9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2"/>
                <p:cNvSpPr/>
                <p:nvPr/>
              </p:nvSpPr>
              <p:spPr>
                <a:xfrm>
                  <a:off x="5361525" y="5073150"/>
                  <a:ext cx="674400" cy="590400"/>
                </a:xfrm>
                <a:prstGeom prst="ellipse">
                  <a:avLst/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2"/>
                <p:cNvSpPr/>
                <p:nvPr/>
              </p:nvSpPr>
              <p:spPr>
                <a:xfrm>
                  <a:off x="5577225" y="5262000"/>
                  <a:ext cx="243000" cy="212700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316" name="Google Shape;316;p22"/>
              <p:cNvCxnSpPr/>
              <p:nvPr/>
            </p:nvCxnSpPr>
            <p:spPr>
              <a:xfrm>
                <a:off x="1985250" y="3307825"/>
                <a:ext cx="522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7" name="Google Shape;317;p22"/>
              <p:cNvSpPr/>
              <p:nvPr/>
            </p:nvSpPr>
            <p:spPr>
              <a:xfrm>
                <a:off x="3113575" y="2980648"/>
                <a:ext cx="2616900" cy="776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8" name="Google Shape;318;p22"/>
              <p:cNvGrpSpPr/>
              <p:nvPr/>
            </p:nvGrpSpPr>
            <p:grpSpPr>
              <a:xfrm rot="5400000">
                <a:off x="876489" y="3121620"/>
                <a:ext cx="1743328" cy="614752"/>
                <a:chOff x="1391275" y="4438025"/>
                <a:chExt cx="3267718" cy="1152300"/>
              </a:xfrm>
            </p:grpSpPr>
            <p:grpSp>
              <p:nvGrpSpPr>
                <p:cNvPr id="319" name="Google Shape;319;p22"/>
                <p:cNvGrpSpPr/>
                <p:nvPr/>
              </p:nvGrpSpPr>
              <p:grpSpPr>
                <a:xfrm>
                  <a:off x="1391275" y="4438025"/>
                  <a:ext cx="3267718" cy="1152300"/>
                  <a:chOff x="1391275" y="4438025"/>
                  <a:chExt cx="3267718" cy="1152300"/>
                </a:xfrm>
              </p:grpSpPr>
              <p:sp>
                <p:nvSpPr>
                  <p:cNvPr id="320" name="Google Shape;320;p22"/>
                  <p:cNvSpPr/>
                  <p:nvPr/>
                </p:nvSpPr>
                <p:spPr>
                  <a:xfrm>
                    <a:off x="2122050" y="4613325"/>
                    <a:ext cx="1946400" cy="766200"/>
                  </a:xfrm>
                  <a:prstGeom prst="rect">
                    <a:avLst/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1" name="Google Shape;321;p22"/>
                  <p:cNvSpPr/>
                  <p:nvPr/>
                </p:nvSpPr>
                <p:spPr>
                  <a:xfrm>
                    <a:off x="1391275" y="4438025"/>
                    <a:ext cx="755100" cy="1152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22"/>
                  <p:cNvSpPr/>
                  <p:nvPr/>
                </p:nvSpPr>
                <p:spPr>
                  <a:xfrm>
                    <a:off x="3903893" y="4438025"/>
                    <a:ext cx="755100" cy="1152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CCCC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cxnSp>
              <p:nvCxnSpPr>
                <p:cNvPr id="323" name="Google Shape;323;p22"/>
                <p:cNvCxnSpPr/>
                <p:nvPr/>
              </p:nvCxnSpPr>
              <p:spPr>
                <a:xfrm>
                  <a:off x="2417175" y="4620725"/>
                  <a:ext cx="0" cy="75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22"/>
                <p:cNvCxnSpPr/>
                <p:nvPr/>
              </p:nvCxnSpPr>
              <p:spPr>
                <a:xfrm>
                  <a:off x="2487425" y="46207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22"/>
                <p:cNvCxnSpPr/>
                <p:nvPr/>
              </p:nvCxnSpPr>
              <p:spPr>
                <a:xfrm>
                  <a:off x="2623075" y="462777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22"/>
                <p:cNvCxnSpPr/>
                <p:nvPr/>
              </p:nvCxnSpPr>
              <p:spPr>
                <a:xfrm>
                  <a:off x="2758725" y="46138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22"/>
                <p:cNvCxnSpPr/>
                <p:nvPr/>
              </p:nvCxnSpPr>
              <p:spPr>
                <a:xfrm>
                  <a:off x="289437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22"/>
                <p:cNvCxnSpPr/>
                <p:nvPr/>
              </p:nvCxnSpPr>
              <p:spPr>
                <a:xfrm>
                  <a:off x="228152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22"/>
                <p:cNvCxnSpPr/>
                <p:nvPr/>
              </p:nvCxnSpPr>
              <p:spPr>
                <a:xfrm>
                  <a:off x="3030025" y="4606925"/>
                  <a:ext cx="65400" cy="772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330" name="Google Shape;330;p22"/>
              <p:cNvSpPr/>
              <p:nvPr/>
            </p:nvSpPr>
            <p:spPr>
              <a:xfrm>
                <a:off x="3337416" y="2454100"/>
                <a:ext cx="2191800" cy="18294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1" name="Google Shape;331;p22"/>
              <p:cNvGrpSpPr/>
              <p:nvPr/>
            </p:nvGrpSpPr>
            <p:grpSpPr>
              <a:xfrm>
                <a:off x="3635212" y="2712099"/>
                <a:ext cx="1573634" cy="1313412"/>
                <a:chOff x="3583213" y="4883150"/>
                <a:chExt cx="1957500" cy="1633800"/>
              </a:xfrm>
            </p:grpSpPr>
            <p:sp>
              <p:nvSpPr>
                <p:cNvPr id="332" name="Google Shape;332;p22"/>
                <p:cNvSpPr/>
                <p:nvPr/>
              </p:nvSpPr>
              <p:spPr>
                <a:xfrm>
                  <a:off x="3583213" y="4883150"/>
                  <a:ext cx="1957500" cy="1633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2"/>
                <p:cNvSpPr/>
                <p:nvPr/>
              </p:nvSpPr>
              <p:spPr>
                <a:xfrm>
                  <a:off x="3760977" y="4998800"/>
                  <a:ext cx="1602000" cy="1402500"/>
                </a:xfrm>
                <a:prstGeom prst="ellipse">
                  <a:avLst/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2"/>
                <p:cNvSpPr/>
                <p:nvPr/>
              </p:nvSpPr>
              <p:spPr>
                <a:xfrm>
                  <a:off x="3957385" y="5170750"/>
                  <a:ext cx="1209300" cy="10587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2"/>
                <p:cNvSpPr/>
                <p:nvPr/>
              </p:nvSpPr>
              <p:spPr>
                <a:xfrm>
                  <a:off x="4119399" y="5303800"/>
                  <a:ext cx="905100" cy="7926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2"/>
                <p:cNvSpPr/>
                <p:nvPr/>
              </p:nvSpPr>
              <p:spPr>
                <a:xfrm>
                  <a:off x="4300161" y="5462050"/>
                  <a:ext cx="543600" cy="4761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37" name="Google Shape;337;p22"/>
                <p:cNvGrpSpPr/>
                <p:nvPr/>
              </p:nvGrpSpPr>
              <p:grpSpPr>
                <a:xfrm>
                  <a:off x="4006825" y="5170750"/>
                  <a:ext cx="1110300" cy="562200"/>
                  <a:chOff x="843200" y="4901775"/>
                  <a:chExt cx="1110300" cy="562200"/>
                </a:xfrm>
              </p:grpSpPr>
              <p:cxnSp>
                <p:nvCxnSpPr>
                  <p:cNvPr id="338" name="Google Shape;338;p22"/>
                  <p:cNvCxnSpPr/>
                  <p:nvPr/>
                </p:nvCxnSpPr>
                <p:spPr>
                  <a:xfrm>
                    <a:off x="843200" y="4901775"/>
                    <a:ext cx="576300" cy="5622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39" name="Google Shape;339;p22"/>
                  <p:cNvCxnSpPr/>
                  <p:nvPr/>
                </p:nvCxnSpPr>
                <p:spPr>
                  <a:xfrm rot="10800000" flipH="1">
                    <a:off x="1419500" y="4958000"/>
                    <a:ext cx="534000" cy="501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40" name="Google Shape;340;p22"/>
                <p:cNvGrpSpPr/>
                <p:nvPr/>
              </p:nvGrpSpPr>
              <p:grpSpPr>
                <a:xfrm rot="10800000" flipH="1">
                  <a:off x="4016850" y="5732950"/>
                  <a:ext cx="1110300" cy="562200"/>
                  <a:chOff x="843200" y="4901775"/>
                  <a:chExt cx="1110300" cy="562200"/>
                </a:xfrm>
              </p:grpSpPr>
              <p:cxnSp>
                <p:nvCxnSpPr>
                  <p:cNvPr id="341" name="Google Shape;341;p22"/>
                  <p:cNvCxnSpPr/>
                  <p:nvPr/>
                </p:nvCxnSpPr>
                <p:spPr>
                  <a:xfrm>
                    <a:off x="843200" y="4901775"/>
                    <a:ext cx="576300" cy="5622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42" name="Google Shape;342;p22"/>
                  <p:cNvCxnSpPr/>
                  <p:nvPr/>
                </p:nvCxnSpPr>
                <p:spPr>
                  <a:xfrm rot="10800000" flipH="1">
                    <a:off x="1419500" y="4958000"/>
                    <a:ext cx="534000" cy="501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343" name="Google Shape;343;p22"/>
              <p:cNvSpPr/>
              <p:nvPr/>
            </p:nvSpPr>
            <p:spPr>
              <a:xfrm>
                <a:off x="316225" y="4283500"/>
                <a:ext cx="8496600" cy="2811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4" name="Google Shape;344;p22"/>
              <p:cNvGrpSpPr/>
              <p:nvPr/>
            </p:nvGrpSpPr>
            <p:grpSpPr>
              <a:xfrm flipH="1">
                <a:off x="4656650" y="1377107"/>
                <a:ext cx="1517750" cy="1069250"/>
                <a:chOff x="3541425" y="1373194"/>
                <a:chExt cx="1517750" cy="1069250"/>
              </a:xfrm>
            </p:grpSpPr>
            <p:sp>
              <p:nvSpPr>
                <p:cNvPr id="345" name="Google Shape;345;p22"/>
                <p:cNvSpPr/>
                <p:nvPr/>
              </p:nvSpPr>
              <p:spPr>
                <a:xfrm>
                  <a:off x="3569525" y="1683844"/>
                  <a:ext cx="1054000" cy="758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2160" h="30344" extrusionOk="0">
                      <a:moveTo>
                        <a:pt x="42160" y="30344"/>
                      </a:moveTo>
                      <a:cubicBezTo>
                        <a:pt x="42160" y="20280"/>
                        <a:pt x="38795" y="7301"/>
                        <a:pt x="29793" y="2800"/>
                      </a:cubicBezTo>
                      <a:cubicBezTo>
                        <a:pt x="20885" y="-1654"/>
                        <a:pt x="9959" y="551"/>
                        <a:pt x="0" y="55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6" name="Google Shape;346;p22"/>
                <p:cNvSpPr/>
                <p:nvPr/>
              </p:nvSpPr>
              <p:spPr>
                <a:xfrm>
                  <a:off x="3541425" y="1373194"/>
                  <a:ext cx="1517750" cy="10692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710" h="42770" extrusionOk="0">
                      <a:moveTo>
                        <a:pt x="60710" y="42770"/>
                      </a:moveTo>
                      <a:cubicBezTo>
                        <a:pt x="55410" y="33229"/>
                        <a:pt x="62489" y="17546"/>
                        <a:pt x="53965" y="10729"/>
                      </a:cubicBezTo>
                      <a:cubicBezTo>
                        <a:pt x="39644" y="-724"/>
                        <a:pt x="18337" y="48"/>
                        <a:pt x="0" y="48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47" name="Google Shape;347;p22"/>
              <p:cNvGrpSpPr/>
              <p:nvPr/>
            </p:nvGrpSpPr>
            <p:grpSpPr>
              <a:xfrm>
                <a:off x="2701039" y="1385061"/>
                <a:ext cx="1517750" cy="1069250"/>
                <a:chOff x="3541425" y="1373194"/>
                <a:chExt cx="1517750" cy="1069250"/>
              </a:xfrm>
            </p:grpSpPr>
            <p:sp>
              <p:nvSpPr>
                <p:cNvPr id="348" name="Google Shape;348;p22"/>
                <p:cNvSpPr/>
                <p:nvPr/>
              </p:nvSpPr>
              <p:spPr>
                <a:xfrm>
                  <a:off x="3569525" y="1683844"/>
                  <a:ext cx="1054000" cy="758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2160" h="30344" extrusionOk="0">
                      <a:moveTo>
                        <a:pt x="42160" y="30344"/>
                      </a:moveTo>
                      <a:cubicBezTo>
                        <a:pt x="42160" y="20280"/>
                        <a:pt x="38795" y="7301"/>
                        <a:pt x="29793" y="2800"/>
                      </a:cubicBezTo>
                      <a:cubicBezTo>
                        <a:pt x="20885" y="-1654"/>
                        <a:pt x="9959" y="551"/>
                        <a:pt x="0" y="55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9" name="Google Shape;349;p22"/>
                <p:cNvSpPr/>
                <p:nvPr/>
              </p:nvSpPr>
              <p:spPr>
                <a:xfrm>
                  <a:off x="3541425" y="1373194"/>
                  <a:ext cx="1517750" cy="10692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710" h="42770" extrusionOk="0">
                      <a:moveTo>
                        <a:pt x="60710" y="42770"/>
                      </a:moveTo>
                      <a:cubicBezTo>
                        <a:pt x="55410" y="33229"/>
                        <a:pt x="62489" y="17546"/>
                        <a:pt x="53965" y="10729"/>
                      </a:cubicBezTo>
                      <a:cubicBezTo>
                        <a:pt x="39644" y="-724"/>
                        <a:pt x="18337" y="48"/>
                        <a:pt x="0" y="48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350" name="Google Shape;350;p22"/>
              <p:cNvSpPr/>
              <p:nvPr/>
            </p:nvSpPr>
            <p:spPr>
              <a:xfrm>
                <a:off x="1605825" y="1290100"/>
                <a:ext cx="786900" cy="6183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43434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 flipH="1">
                <a:off x="6283350" y="1233887"/>
                <a:ext cx="786900" cy="6183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43434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7239004" y="1117424"/>
                <a:ext cx="786901" cy="85121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434343"/>
                    </a:solidFill>
                    <a:latin typeface="Arial"/>
                  </a:rPr>
                  <a:t>O</a:t>
                </a: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8094052" y="1687122"/>
                <a:ext cx="313889" cy="47610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434343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-22695" y="1096321"/>
                <a:ext cx="1329115" cy="836279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434343"/>
                    </a:solidFill>
                    <a:latin typeface="Arial"/>
                  </a:rPr>
                  <a:t>He</a:t>
                </a:r>
              </a:p>
            </p:txBody>
          </p:sp>
        </p:grpSp>
        <p:sp>
          <p:nvSpPr>
            <p:cNvPr id="355" name="Google Shape;355;p22"/>
            <p:cNvSpPr/>
            <p:nvPr/>
          </p:nvSpPr>
          <p:spPr>
            <a:xfrm>
              <a:off x="5486770" y="1216322"/>
              <a:ext cx="613200" cy="276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B6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2"/>
          <p:cNvGrpSpPr/>
          <p:nvPr/>
        </p:nvGrpSpPr>
        <p:grpSpPr>
          <a:xfrm>
            <a:off x="847763" y="2625184"/>
            <a:ext cx="3543013" cy="1893489"/>
            <a:chOff x="847763" y="2625184"/>
            <a:chExt cx="3543013" cy="1893489"/>
          </a:xfrm>
        </p:grpSpPr>
        <p:sp>
          <p:nvSpPr>
            <p:cNvPr id="357" name="Google Shape;357;p22"/>
            <p:cNvSpPr txBox="1"/>
            <p:nvPr/>
          </p:nvSpPr>
          <p:spPr>
            <a:xfrm>
              <a:off x="847763" y="2625184"/>
              <a:ext cx="21594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34343"/>
                  </a:solidFill>
                  <a:latin typeface="Raleway"/>
                  <a:ea typeface="Raleway"/>
                  <a:cs typeface="Raleway"/>
                  <a:sym typeface="Raleway"/>
                </a:rPr>
                <a:t>Coin Cell Assembly</a:t>
              </a:r>
              <a:endPara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358" name="Google Shape;358;p22"/>
            <p:cNvGrpSpPr/>
            <p:nvPr/>
          </p:nvGrpSpPr>
          <p:grpSpPr>
            <a:xfrm>
              <a:off x="1206434" y="3226281"/>
              <a:ext cx="1341229" cy="1292392"/>
              <a:chOff x="2909949" y="4107460"/>
              <a:chExt cx="1845898" cy="1681489"/>
            </a:xfrm>
          </p:grpSpPr>
          <p:pic>
            <p:nvPicPr>
              <p:cNvPr id="359" name="Google Shape;359;p22"/>
              <p:cNvPicPr preferRelativeResize="0"/>
              <p:nvPr/>
            </p:nvPicPr>
            <p:blipFill rotWithShape="1">
              <a:blip r:embed="rId5">
                <a:alphaModFix/>
              </a:blip>
              <a:srcRect l="39254" t="11059" r="17278" b="60295"/>
              <a:stretch/>
            </p:blipFill>
            <p:spPr>
              <a:xfrm rot="10800000">
                <a:off x="3137297" y="5271858"/>
                <a:ext cx="1373727" cy="517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0" name="Google Shape;360;p22"/>
              <p:cNvPicPr preferRelativeResize="0"/>
              <p:nvPr/>
            </p:nvPicPr>
            <p:blipFill rotWithShape="1">
              <a:blip r:embed="rId5">
                <a:alphaModFix/>
              </a:blip>
              <a:srcRect l="35586" t="30088" r="14262" b="61671"/>
              <a:stretch/>
            </p:blipFill>
            <p:spPr>
              <a:xfrm>
                <a:off x="2967067" y="4449506"/>
                <a:ext cx="1788779" cy="1678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1" name="Google Shape;361;p22"/>
              <p:cNvPicPr preferRelativeResize="0"/>
              <p:nvPr/>
            </p:nvPicPr>
            <p:blipFill rotWithShape="1">
              <a:blip r:embed="rId5">
                <a:alphaModFix/>
              </a:blip>
              <a:srcRect l="37775" t="73814" r="12257" b="11620"/>
              <a:stretch/>
            </p:blipFill>
            <p:spPr>
              <a:xfrm rot="10800000">
                <a:off x="2909949" y="4107460"/>
                <a:ext cx="1698526" cy="2827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2" name="Google Shape;362;p22"/>
              <p:cNvSpPr/>
              <p:nvPr/>
            </p:nvSpPr>
            <p:spPr>
              <a:xfrm>
                <a:off x="3063366" y="4173480"/>
                <a:ext cx="205619" cy="131839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3107920" y="5580026"/>
                <a:ext cx="320271" cy="131839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3193860" y="5178973"/>
                <a:ext cx="1260584" cy="124099"/>
              </a:xfrm>
              <a:prstGeom prst="ellipse">
                <a:avLst/>
              </a:pr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365" name="Google Shape;365;p22"/>
              <p:cNvPicPr preferRelativeResize="0"/>
              <p:nvPr/>
            </p:nvPicPr>
            <p:blipFill rotWithShape="1">
              <a:blip r:embed="rId5">
                <a:alphaModFix/>
              </a:blip>
              <a:srcRect l="38155" t="38564" r="14006" b="52066"/>
              <a:stretch/>
            </p:blipFill>
            <p:spPr>
              <a:xfrm>
                <a:off x="3111180" y="5036080"/>
                <a:ext cx="1500554" cy="16786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66" name="Google Shape;366;p22"/>
              <p:cNvGrpSpPr/>
              <p:nvPr/>
            </p:nvGrpSpPr>
            <p:grpSpPr>
              <a:xfrm>
                <a:off x="3115808" y="4873467"/>
                <a:ext cx="1474078" cy="163554"/>
                <a:chOff x="893950" y="2662800"/>
                <a:chExt cx="6653700" cy="832850"/>
              </a:xfrm>
            </p:grpSpPr>
            <p:sp>
              <p:nvSpPr>
                <p:cNvPr id="367" name="Google Shape;367;p22"/>
                <p:cNvSpPr/>
                <p:nvPr/>
              </p:nvSpPr>
              <p:spPr>
                <a:xfrm>
                  <a:off x="893950" y="2662800"/>
                  <a:ext cx="6653700" cy="476100"/>
                </a:xfrm>
                <a:prstGeom prst="arc">
                  <a:avLst>
                    <a:gd name="adj1" fmla="val 16200000"/>
                    <a:gd name="adj2" fmla="val 15734401"/>
                  </a:avLst>
                </a:prstGeom>
                <a:solidFill>
                  <a:srgbClr val="FFFFFF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68" name="Google Shape;368;p22"/>
                <p:cNvCxnSpPr/>
                <p:nvPr/>
              </p:nvCxnSpPr>
              <p:spPr>
                <a:xfrm>
                  <a:off x="906725" y="2922000"/>
                  <a:ext cx="0" cy="357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9" name="Google Shape;369;p22"/>
                <p:cNvCxnSpPr/>
                <p:nvPr/>
              </p:nvCxnSpPr>
              <p:spPr>
                <a:xfrm>
                  <a:off x="7547650" y="2922000"/>
                  <a:ext cx="0" cy="357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70" name="Google Shape;370;p22"/>
                <p:cNvSpPr/>
                <p:nvPr/>
              </p:nvSpPr>
              <p:spPr>
                <a:xfrm>
                  <a:off x="893950" y="3019550"/>
                  <a:ext cx="6653700" cy="476100"/>
                </a:xfrm>
                <a:prstGeom prst="arc">
                  <a:avLst>
                    <a:gd name="adj1" fmla="val 21583000"/>
                    <a:gd name="adj2" fmla="val 10777028"/>
                  </a:avLst>
                </a:prstGeom>
                <a:solidFill>
                  <a:srgbClr val="FFFFFF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71" name="Google Shape;371;p22"/>
              <p:cNvPicPr preferRelativeResize="0"/>
              <p:nvPr/>
            </p:nvPicPr>
            <p:blipFill rotWithShape="1">
              <a:blip r:embed="rId5">
                <a:alphaModFix/>
              </a:blip>
              <a:srcRect l="38155" t="38564" r="14006" b="52066"/>
              <a:stretch/>
            </p:blipFill>
            <p:spPr>
              <a:xfrm>
                <a:off x="3107916" y="4734150"/>
                <a:ext cx="1500554" cy="1678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2" name="Google Shape;372;p22"/>
              <p:cNvSpPr/>
              <p:nvPr/>
            </p:nvSpPr>
            <p:spPr>
              <a:xfrm>
                <a:off x="3559009" y="4654563"/>
                <a:ext cx="530301" cy="90874"/>
              </a:xfrm>
              <a:custGeom>
                <a:avLst/>
                <a:gdLst/>
                <a:ahLst/>
                <a:cxnLst/>
                <a:rect l="0" t="0" r="0" b="0"/>
                <a:pathLst>
                  <a:path w="28652" h="11385" extrusionOk="0">
                    <a:moveTo>
                      <a:pt x="6644" y="5255"/>
                    </a:moveTo>
                    <a:cubicBezTo>
                      <a:pt x="10500" y="6220"/>
                      <a:pt x="14418" y="3212"/>
                      <a:pt x="18393" y="3212"/>
                    </a:cubicBezTo>
                    <a:cubicBezTo>
                      <a:pt x="19244" y="3212"/>
                      <a:pt x="20817" y="3983"/>
                      <a:pt x="20436" y="4744"/>
                    </a:cubicBezTo>
                    <a:cubicBezTo>
                      <a:pt x="19304" y="7008"/>
                      <a:pt x="15549" y="3322"/>
                      <a:pt x="13285" y="2190"/>
                    </a:cubicBezTo>
                    <a:cubicBezTo>
                      <a:pt x="10773" y="934"/>
                      <a:pt x="7719" y="3190"/>
                      <a:pt x="5111" y="4233"/>
                    </a:cubicBezTo>
                    <a:cubicBezTo>
                      <a:pt x="4111" y="4633"/>
                      <a:pt x="3329" y="6537"/>
                      <a:pt x="4090" y="7298"/>
                    </a:cubicBezTo>
                    <a:cubicBezTo>
                      <a:pt x="5912" y="9120"/>
                      <a:pt x="9360" y="9277"/>
                      <a:pt x="11752" y="8320"/>
                    </a:cubicBezTo>
                    <a:cubicBezTo>
                      <a:pt x="13596" y="7582"/>
                      <a:pt x="13041" y="4099"/>
                      <a:pt x="14817" y="3212"/>
                    </a:cubicBezTo>
                    <a:cubicBezTo>
                      <a:pt x="17775" y="1735"/>
                      <a:pt x="23296" y="2185"/>
                      <a:pt x="24523" y="5255"/>
                    </a:cubicBezTo>
                    <a:cubicBezTo>
                      <a:pt x="26108" y="9221"/>
                      <a:pt x="16023" y="6277"/>
                      <a:pt x="11752" y="6277"/>
                    </a:cubicBezTo>
                    <a:cubicBezTo>
                      <a:pt x="8033" y="6277"/>
                      <a:pt x="3653" y="11973"/>
                      <a:pt x="1025" y="9342"/>
                    </a:cubicBezTo>
                    <a:cubicBezTo>
                      <a:pt x="-5163" y="3148"/>
                      <a:pt x="22063" y="-4297"/>
                      <a:pt x="26567" y="3212"/>
                    </a:cubicBezTo>
                    <a:cubicBezTo>
                      <a:pt x="27806" y="5277"/>
                      <a:pt x="29824" y="9469"/>
                      <a:pt x="27588" y="10364"/>
                    </a:cubicBezTo>
                    <a:cubicBezTo>
                      <a:pt x="22204" y="12519"/>
                      <a:pt x="14321" y="7284"/>
                      <a:pt x="10220" y="11385"/>
                    </a:cubicBezTo>
                  </a:path>
                </a:pathLst>
              </a:custGeom>
              <a:noFill/>
              <a:ln w="38100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73" name="Google Shape;373;p22"/>
            <p:cNvSpPr/>
            <p:nvPr/>
          </p:nvSpPr>
          <p:spPr>
            <a:xfrm flipH="1">
              <a:off x="3007175" y="2772750"/>
              <a:ext cx="1383600" cy="307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B6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22"/>
          <p:cNvGrpSpPr/>
          <p:nvPr/>
        </p:nvGrpSpPr>
        <p:grpSpPr>
          <a:xfrm>
            <a:off x="538952" y="1667930"/>
            <a:ext cx="1824204" cy="464683"/>
            <a:chOff x="293725" y="2633830"/>
            <a:chExt cx="5049000" cy="2241595"/>
          </a:xfrm>
        </p:grpSpPr>
        <p:sp>
          <p:nvSpPr>
            <p:cNvPr id="375" name="Google Shape;375;p22"/>
            <p:cNvSpPr/>
            <p:nvPr/>
          </p:nvSpPr>
          <p:spPr>
            <a:xfrm>
              <a:off x="293725" y="3708425"/>
              <a:ext cx="5049000" cy="1167000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6" name="Google Shape;376;p22"/>
            <p:cNvGrpSpPr/>
            <p:nvPr/>
          </p:nvGrpSpPr>
          <p:grpSpPr>
            <a:xfrm>
              <a:off x="293733" y="2633830"/>
              <a:ext cx="2484104" cy="1074600"/>
              <a:chOff x="293733" y="2633830"/>
              <a:chExt cx="2484104" cy="1074600"/>
            </a:xfrm>
          </p:grpSpPr>
          <p:grpSp>
            <p:nvGrpSpPr>
              <p:cNvPr id="377" name="Google Shape;377;p22"/>
              <p:cNvGrpSpPr/>
              <p:nvPr/>
            </p:nvGrpSpPr>
            <p:grpSpPr>
              <a:xfrm>
                <a:off x="293733" y="2633830"/>
                <a:ext cx="1191864" cy="1074600"/>
                <a:chOff x="293733" y="2633830"/>
                <a:chExt cx="1191864" cy="1074600"/>
              </a:xfrm>
            </p:grpSpPr>
            <p:grpSp>
              <p:nvGrpSpPr>
                <p:cNvPr id="378" name="Google Shape;378;p22"/>
                <p:cNvGrpSpPr/>
                <p:nvPr/>
              </p:nvGrpSpPr>
              <p:grpSpPr>
                <a:xfrm>
                  <a:off x="293733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379" name="Google Shape;379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380" name="Google Shape;380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1" name="Google Shape;381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2" name="Google Shape;382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3" name="Google Shape;383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384" name="Google Shape;384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385" name="Google Shape;385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6" name="Google Shape;386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7" name="Google Shape;387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8" name="Google Shape;388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  <p:grpSp>
              <p:nvGrpSpPr>
                <p:cNvPr id="389" name="Google Shape;389;p22"/>
                <p:cNvGrpSpPr/>
                <p:nvPr/>
              </p:nvGrpSpPr>
              <p:grpSpPr>
                <a:xfrm>
                  <a:off x="935548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390" name="Google Shape;390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391" name="Google Shape;391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2" name="Google Shape;392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3" name="Google Shape;393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4" name="Google Shape;394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395" name="Google Shape;395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396" name="Google Shape;396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7" name="Google Shape;397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8" name="Google Shape;398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99" name="Google Shape;399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  <p:grpSp>
            <p:nvGrpSpPr>
              <p:cNvPr id="400" name="Google Shape;400;p22"/>
              <p:cNvGrpSpPr/>
              <p:nvPr/>
            </p:nvGrpSpPr>
            <p:grpSpPr>
              <a:xfrm>
                <a:off x="1585973" y="2633830"/>
                <a:ext cx="1191864" cy="1074600"/>
                <a:chOff x="293733" y="2633830"/>
                <a:chExt cx="1191864" cy="1074600"/>
              </a:xfrm>
            </p:grpSpPr>
            <p:grpSp>
              <p:nvGrpSpPr>
                <p:cNvPr id="401" name="Google Shape;401;p22"/>
                <p:cNvGrpSpPr/>
                <p:nvPr/>
              </p:nvGrpSpPr>
              <p:grpSpPr>
                <a:xfrm>
                  <a:off x="293733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02" name="Google Shape;402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03" name="Google Shape;403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04" name="Google Shape;404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05" name="Google Shape;405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06" name="Google Shape;406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07" name="Google Shape;407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08" name="Google Shape;408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09" name="Google Shape;409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10" name="Google Shape;410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11" name="Google Shape;411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  <p:grpSp>
              <p:nvGrpSpPr>
                <p:cNvPr id="412" name="Google Shape;412;p22"/>
                <p:cNvGrpSpPr/>
                <p:nvPr/>
              </p:nvGrpSpPr>
              <p:grpSpPr>
                <a:xfrm>
                  <a:off x="935548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13" name="Google Shape;413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14" name="Google Shape;414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15" name="Google Shape;415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16" name="Google Shape;416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17" name="Google Shape;417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18" name="Google Shape;418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19" name="Google Shape;419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20" name="Google Shape;420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21" name="Google Shape;421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22" name="Google Shape;422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</p:grpSp>
        <p:grpSp>
          <p:nvGrpSpPr>
            <p:cNvPr id="423" name="Google Shape;423;p22"/>
            <p:cNvGrpSpPr/>
            <p:nvPr/>
          </p:nvGrpSpPr>
          <p:grpSpPr>
            <a:xfrm>
              <a:off x="2858607" y="2633830"/>
              <a:ext cx="2484104" cy="1074600"/>
              <a:chOff x="293733" y="2633830"/>
              <a:chExt cx="2484104" cy="1074600"/>
            </a:xfrm>
          </p:grpSpPr>
          <p:grpSp>
            <p:nvGrpSpPr>
              <p:cNvPr id="424" name="Google Shape;424;p22"/>
              <p:cNvGrpSpPr/>
              <p:nvPr/>
            </p:nvGrpSpPr>
            <p:grpSpPr>
              <a:xfrm>
                <a:off x="293733" y="2633830"/>
                <a:ext cx="1191864" cy="1074600"/>
                <a:chOff x="293733" y="2633830"/>
                <a:chExt cx="1191864" cy="1074600"/>
              </a:xfrm>
            </p:grpSpPr>
            <p:grpSp>
              <p:nvGrpSpPr>
                <p:cNvPr id="425" name="Google Shape;425;p22"/>
                <p:cNvGrpSpPr/>
                <p:nvPr/>
              </p:nvGrpSpPr>
              <p:grpSpPr>
                <a:xfrm>
                  <a:off x="293733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26" name="Google Shape;426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27" name="Google Shape;427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28" name="Google Shape;428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29" name="Google Shape;429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30" name="Google Shape;430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31" name="Google Shape;431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32" name="Google Shape;432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33" name="Google Shape;433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34" name="Google Shape;434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35" name="Google Shape;435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  <p:grpSp>
              <p:nvGrpSpPr>
                <p:cNvPr id="436" name="Google Shape;436;p22"/>
                <p:cNvGrpSpPr/>
                <p:nvPr/>
              </p:nvGrpSpPr>
              <p:grpSpPr>
                <a:xfrm>
                  <a:off x="935548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37" name="Google Shape;437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38" name="Google Shape;438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39" name="Google Shape;439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40" name="Google Shape;440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41" name="Google Shape;441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42" name="Google Shape;442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43" name="Google Shape;443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44" name="Google Shape;444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45" name="Google Shape;445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46" name="Google Shape;446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  <p:grpSp>
            <p:nvGrpSpPr>
              <p:cNvPr id="447" name="Google Shape;447;p22"/>
              <p:cNvGrpSpPr/>
              <p:nvPr/>
            </p:nvGrpSpPr>
            <p:grpSpPr>
              <a:xfrm>
                <a:off x="1585973" y="2633830"/>
                <a:ext cx="1191864" cy="1074600"/>
                <a:chOff x="293733" y="2633830"/>
                <a:chExt cx="1191864" cy="1074600"/>
              </a:xfrm>
            </p:grpSpPr>
            <p:grpSp>
              <p:nvGrpSpPr>
                <p:cNvPr id="448" name="Google Shape;448;p22"/>
                <p:cNvGrpSpPr/>
                <p:nvPr/>
              </p:nvGrpSpPr>
              <p:grpSpPr>
                <a:xfrm>
                  <a:off x="293733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49" name="Google Shape;449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50" name="Google Shape;450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1" name="Google Shape;451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2" name="Google Shape;452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3" name="Google Shape;453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54" name="Google Shape;454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55" name="Google Shape;455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6" name="Google Shape;456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7" name="Google Shape;457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58" name="Google Shape;458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  <p:grpSp>
              <p:nvGrpSpPr>
                <p:cNvPr id="459" name="Google Shape;459;p22"/>
                <p:cNvGrpSpPr/>
                <p:nvPr/>
              </p:nvGrpSpPr>
              <p:grpSpPr>
                <a:xfrm>
                  <a:off x="935548" y="2633830"/>
                  <a:ext cx="550049" cy="1074600"/>
                  <a:chOff x="293733" y="2633830"/>
                  <a:chExt cx="550049" cy="1074600"/>
                </a:xfrm>
              </p:grpSpPr>
              <p:grpSp>
                <p:nvGrpSpPr>
                  <p:cNvPr id="460" name="Google Shape;460;p22"/>
                  <p:cNvGrpSpPr/>
                  <p:nvPr/>
                </p:nvGrpSpPr>
                <p:grpSpPr>
                  <a:xfrm>
                    <a:off x="293733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61" name="Google Shape;461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2" name="Google Shape;462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3" name="Google Shape;463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4" name="Google Shape;464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grpSp>
                <p:nvGrpSpPr>
                  <p:cNvPr id="465" name="Google Shape;465;p22"/>
                  <p:cNvGrpSpPr/>
                  <p:nvPr/>
                </p:nvGrpSpPr>
                <p:grpSpPr>
                  <a:xfrm>
                    <a:off x="613929" y="2633830"/>
                    <a:ext cx="229853" cy="1074600"/>
                    <a:chOff x="293733" y="2633830"/>
                    <a:chExt cx="229853" cy="1074600"/>
                  </a:xfrm>
                </p:grpSpPr>
                <p:cxnSp>
                  <p:nvCxnSpPr>
                    <p:cNvPr id="466" name="Google Shape;466;p22"/>
                    <p:cNvCxnSpPr/>
                    <p:nvPr/>
                  </p:nvCxnSpPr>
                  <p:spPr>
                    <a:xfrm rot="10800000">
                      <a:off x="293733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7" name="Google Shape;467;p22"/>
                    <p:cNvCxnSpPr/>
                    <p:nvPr/>
                  </p:nvCxnSpPr>
                  <p:spPr>
                    <a:xfrm rot="10800000">
                      <a:off x="367281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8" name="Google Shape;468;p22"/>
                    <p:cNvCxnSpPr/>
                    <p:nvPr/>
                  </p:nvCxnSpPr>
                  <p:spPr>
                    <a:xfrm rot="10800000">
                      <a:off x="450038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469" name="Google Shape;469;p22"/>
                    <p:cNvCxnSpPr/>
                    <p:nvPr/>
                  </p:nvCxnSpPr>
                  <p:spPr>
                    <a:xfrm rot="10800000">
                      <a:off x="523586" y="2633830"/>
                      <a:ext cx="0" cy="10746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</p:grpSp>
      </p:grpSp>
      <p:sp>
        <p:nvSpPr>
          <p:cNvPr id="470" name="Google Shape;470;p22"/>
          <p:cNvSpPr txBox="1"/>
          <p:nvPr/>
        </p:nvSpPr>
        <p:spPr>
          <a:xfrm>
            <a:off x="1713300" y="339950"/>
            <a:ext cx="5717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BATTERY ASSEMBLY</a:t>
            </a:r>
            <a:endParaRPr sz="3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71" name="Google Shape;471;p22"/>
          <p:cNvGrpSpPr/>
          <p:nvPr/>
        </p:nvGrpSpPr>
        <p:grpSpPr>
          <a:xfrm>
            <a:off x="11150" y="353888"/>
            <a:ext cx="1851255" cy="543259"/>
            <a:chOff x="-414250" y="524051"/>
            <a:chExt cx="1851255" cy="543259"/>
          </a:xfrm>
        </p:grpSpPr>
        <p:grpSp>
          <p:nvGrpSpPr>
            <p:cNvPr id="472" name="Google Shape;472;p22"/>
            <p:cNvGrpSpPr/>
            <p:nvPr/>
          </p:nvGrpSpPr>
          <p:grpSpPr>
            <a:xfrm>
              <a:off x="959519" y="524051"/>
              <a:ext cx="477486" cy="543259"/>
              <a:chOff x="5890875" y="779657"/>
              <a:chExt cx="2291200" cy="2606810"/>
            </a:xfrm>
          </p:grpSpPr>
          <p:sp>
            <p:nvSpPr>
              <p:cNvPr id="473" name="Google Shape;473;p22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2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2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2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2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79" name="Google Shape;479;p22"/>
            <p:cNvCxnSpPr/>
            <p:nvPr/>
          </p:nvCxnSpPr>
          <p:spPr>
            <a:xfrm>
              <a:off x="-414250" y="786963"/>
              <a:ext cx="13848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22"/>
          <p:cNvGrpSpPr/>
          <p:nvPr/>
        </p:nvGrpSpPr>
        <p:grpSpPr>
          <a:xfrm>
            <a:off x="7252106" y="362613"/>
            <a:ext cx="1908019" cy="543259"/>
            <a:chOff x="7718156" y="515326"/>
            <a:chExt cx="1908019" cy="543259"/>
          </a:xfrm>
        </p:grpSpPr>
        <p:grpSp>
          <p:nvGrpSpPr>
            <p:cNvPr id="481" name="Google Shape;481;p22"/>
            <p:cNvGrpSpPr/>
            <p:nvPr/>
          </p:nvGrpSpPr>
          <p:grpSpPr>
            <a:xfrm rot="10800000">
              <a:off x="7718156" y="515326"/>
              <a:ext cx="477486" cy="543259"/>
              <a:chOff x="5890875" y="779657"/>
              <a:chExt cx="2291200" cy="2606810"/>
            </a:xfrm>
          </p:grpSpPr>
          <p:sp>
            <p:nvSpPr>
              <p:cNvPr id="482" name="Google Shape;482;p22"/>
              <p:cNvSpPr/>
              <p:nvPr/>
            </p:nvSpPr>
            <p:spPr>
              <a:xfrm flipH="1">
                <a:off x="5890875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 rot="3624996" flipH="1">
                <a:off x="6431169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 rot="-3624996">
                <a:off x="7487294" y="50715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 flipH="1">
                <a:off x="8027600" y="1414750"/>
                <a:ext cx="145200" cy="13278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 rot="7175004">
                <a:off x="6440433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 rot="-7175004" flipH="1">
                <a:off x="7496558" y="2331264"/>
                <a:ext cx="145233" cy="1327708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88" name="Google Shape;488;p22"/>
            <p:cNvCxnSpPr/>
            <p:nvPr/>
          </p:nvCxnSpPr>
          <p:spPr>
            <a:xfrm rot="10800000">
              <a:off x="8184675" y="795688"/>
              <a:ext cx="1441500" cy="0"/>
            </a:xfrm>
            <a:prstGeom prst="straightConnector1">
              <a:avLst/>
            </a:prstGeom>
            <a:noFill/>
            <a:ln w="38100" cap="flat" cmpd="sng">
              <a:solidFill>
                <a:srgbClr val="FFB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9" name="Google Shape;4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1190</Words>
  <Application>Microsoft Macintosh PowerPoint</Application>
  <PresentationFormat>On-screen Show (16:9)</PresentationFormat>
  <Paragraphs>261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Raleway</vt:lpstr>
      <vt:lpstr>Oswald</vt:lpstr>
      <vt:lpstr>Open Sans</vt:lpstr>
      <vt:lpstr>Alfa Slab One</vt:lpstr>
      <vt:lpstr>Simple Light</vt:lpstr>
      <vt:lpstr>Improvement of Lithium- Sulfur Fiber (Li-S) Batteries</vt:lpstr>
      <vt:lpstr>TABLE OF CONTENTS</vt:lpstr>
      <vt:lpstr>PowerPoint Presentation</vt:lpstr>
      <vt:lpstr>LAB GOALS</vt:lpstr>
      <vt:lpstr>ABSTRACT</vt:lpstr>
      <vt:lpstr>FIBER BATTERY</vt:lpstr>
      <vt:lpstr>LITHIUM SULFUR BATTERIES</vt:lpstr>
      <vt:lpstr>CATHODE DESIGN</vt:lpstr>
      <vt:lpstr>PowerPoint Presentation</vt:lpstr>
      <vt:lpstr>GOALS AND OBJECTIVES</vt:lpstr>
      <vt:lpstr>PowerPoint Presentation</vt:lpstr>
      <vt:lpstr>PowerPoint Presentation</vt:lpstr>
      <vt:lpstr>RESEARCH TRAINING</vt:lpstr>
      <vt:lpstr>RESEARCH TRAINING</vt:lpstr>
      <vt:lpstr>RESEARCH RESULTS Sulfur- Loaded CNT Threads</vt:lpstr>
      <vt:lpstr>HYBRID THREAD ASSEMBLY</vt:lpstr>
      <vt:lpstr>Tensile Testing Results</vt:lpstr>
      <vt:lpstr>CONDUCTIVITY TESTING RESULTS</vt:lpstr>
      <vt:lpstr>Battery Cycling Results</vt:lpstr>
      <vt:lpstr>MEGAN’S UNIT ALGEBRA 2</vt:lpstr>
      <vt:lpstr>AARON’S UNIT AP PHYSICS 2</vt:lpstr>
      <vt:lpstr>QUESTIONS?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 of Lithium- Sulfur Fiber (Li-S) Batteries</dc:title>
  <cp:lastModifiedBy>Microsoft Office User</cp:lastModifiedBy>
  <cp:revision>1</cp:revision>
  <dcterms:modified xsi:type="dcterms:W3CDTF">2018-07-24T17:30:09Z</dcterms:modified>
</cp:coreProperties>
</file>